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Helvetica Neue" panose="020B0604020202020204"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
      <p:font typeface="Verdana" panose="020B060403050404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VYf2yPaswV7oA8r5BJn1D4rKL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FC248D-CA45-4D0C-94EC-88256B3B5ECE}">
  <a:tblStyle styleId="{D5FC248D-CA45-4D0C-94EC-88256B3B5EC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82"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77428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3.10</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3.15</a:t>
            </a:r>
            <a:endParaRPr/>
          </a:p>
          <a:p>
            <a:pPr marL="0" lvl="0" indent="0" algn="l" rtl="0">
              <a:lnSpc>
                <a:spcPct val="100000"/>
              </a:lnSpc>
              <a:spcBef>
                <a:spcPts val="0"/>
              </a:spcBef>
              <a:spcAft>
                <a:spcPts val="0"/>
              </a:spcAft>
              <a:buSzPts val="1400"/>
              <a:buNone/>
            </a:pPr>
            <a:r>
              <a:rPr lang="en"/>
              <a:t>Rule 3.17</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1.11(a)(3)</a:t>
            </a:r>
            <a:endParaRPr/>
          </a:p>
          <a:p>
            <a:pPr marL="0" lvl="0" indent="0" algn="l" rtl="0">
              <a:lnSpc>
                <a:spcPct val="100000"/>
              </a:lnSpc>
              <a:spcBef>
                <a:spcPts val="0"/>
              </a:spcBef>
              <a:spcAft>
                <a:spcPts val="0"/>
              </a:spcAft>
              <a:buSzPts val="1400"/>
              <a:buNone/>
            </a:pPr>
            <a:r>
              <a:rPr lang="en"/>
              <a:t>Rule 1.15(b)</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http://www.littleleagueu.org/article/2016/04/08/Answering+the+Questions+Parents+Ask</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1.12</a:t>
            </a:r>
            <a:endParaRPr/>
          </a:p>
          <a:p>
            <a:pPr marL="0" lvl="0" indent="0" algn="l" rtl="0">
              <a:lnSpc>
                <a:spcPct val="100000"/>
              </a:lnSpc>
              <a:spcBef>
                <a:spcPts val="0"/>
              </a:spcBef>
              <a:spcAft>
                <a:spcPts val="0"/>
              </a:spcAft>
              <a:buSzPts val="1400"/>
              <a:buNone/>
            </a:pPr>
            <a:r>
              <a:rPr lang="en"/>
              <a:t>Rule 1.17 and Approved Ruling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1.16</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1.17 and Approved Ruling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1.08, Notes 1 and 2, and Approved Rulings</a:t>
            </a:r>
            <a:endParaRPr/>
          </a:p>
          <a:p>
            <a:pPr marL="0" lvl="0" indent="0" algn="l" rtl="0">
              <a:lnSpc>
                <a:spcPct val="100000"/>
              </a:lnSpc>
              <a:spcBef>
                <a:spcPts val="0"/>
              </a:spcBef>
              <a:spcAft>
                <a:spcPts val="0"/>
              </a:spcAft>
              <a:buSzPts val="1400"/>
              <a:buNone/>
            </a:pPr>
            <a:r>
              <a:rPr lang="en"/>
              <a:t>Rule 1.10, Note 1</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1.08, Notes 1 and 2, and Approved Rulings</a:t>
            </a:r>
            <a:endParaRPr/>
          </a:p>
          <a:p>
            <a:pPr marL="0" lvl="0" indent="0" algn="l" rtl="0">
              <a:lnSpc>
                <a:spcPct val="100000"/>
              </a:lnSpc>
              <a:spcBef>
                <a:spcPts val="0"/>
              </a:spcBef>
              <a:spcAft>
                <a:spcPts val="0"/>
              </a:spcAft>
              <a:buSzPts val="1400"/>
              <a:buNone/>
            </a:pPr>
            <a:r>
              <a:rPr lang="en"/>
              <a:t>Rule 1.10, Note 1</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3.09</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1.17</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4.05</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Rules Instruction Manual (RIM)</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7.08(a)(3) and Approved Ruling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7.08(a)(4)</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1.06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3.10</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VI(c)</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VI(d)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IV(c) and (d), Exceptions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IV(a), (c) and (d), Exceptions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IV(b), (j), (k)</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IV(b), (j), (k)</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VI(b)</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VI(c)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3.10</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Regulation III(3)(2), Note 2</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Rule 3.10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5"/>
          <p:cNvSpPr/>
          <p:nvPr/>
        </p:nvSpPr>
        <p:spPr>
          <a:xfrm>
            <a:off x="0" y="0"/>
            <a:ext cx="9144000" cy="5176500"/>
          </a:xfrm>
          <a:prstGeom prst="rect">
            <a:avLst/>
          </a:prstGeom>
          <a:gradFill>
            <a:gsLst>
              <a:gs pos="0">
                <a:srgbClr val="003171"/>
              </a:gs>
              <a:gs pos="100000">
                <a:srgbClr val="549FFF"/>
              </a:gs>
            </a:gsLst>
            <a:lin ang="792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5"/>
          <p:cNvSpPr/>
          <p:nvPr/>
        </p:nvSpPr>
        <p:spPr>
          <a:xfrm flipH="1">
            <a:off x="-3833" y="12040"/>
            <a:ext cx="10925833" cy="5165066"/>
          </a:xfrm>
          <a:custGeom>
            <a:avLst/>
            <a:gdLst/>
            <a:ahLst/>
            <a:cxnLst/>
            <a:rect l="l" t="t" r="r" b="b"/>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392"/>
                </a:srgbClr>
              </a:gs>
              <a:gs pos="41000">
                <a:srgbClr val="003171">
                  <a:alpha val="94509"/>
                </a:srgbClr>
              </a:gs>
              <a:gs pos="100000">
                <a:srgbClr val="003171">
                  <a:alpha val="94509"/>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5"/>
          <p:cNvSpPr/>
          <p:nvPr/>
        </p:nvSpPr>
        <p:spPr>
          <a:xfrm flipH="1">
            <a:off x="14659" y="661"/>
            <a:ext cx="10500941" cy="5165066"/>
          </a:xfrm>
          <a:custGeom>
            <a:avLst/>
            <a:gdLst/>
            <a:ahLst/>
            <a:cxnLst/>
            <a:rect l="l" t="t" r="r" b="b"/>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5"/>
          <p:cNvSpPr/>
          <p:nvPr/>
        </p:nvSpPr>
        <p:spPr>
          <a:xfrm>
            <a:off x="-846667" y="-661"/>
            <a:ext cx="2167467" cy="5176309"/>
          </a:xfrm>
          <a:custGeom>
            <a:avLst/>
            <a:gdLst/>
            <a:ahLst/>
            <a:cxnLst/>
            <a:rect l="l" t="t" r="r" b="b"/>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392"/>
                </a:srgbClr>
              </a:gs>
              <a:gs pos="100000">
                <a:srgbClr val="65A8FF">
                  <a:alpha val="20392"/>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5"/>
          <p:cNvSpPr/>
          <p:nvPr/>
        </p:nvSpPr>
        <p:spPr>
          <a:xfrm rot="10800000" flipH="1">
            <a:off x="-524934" y="132"/>
            <a:ext cx="1403435" cy="5176309"/>
          </a:xfrm>
          <a:custGeom>
            <a:avLst/>
            <a:gdLst/>
            <a:ahLst/>
            <a:cxnLst/>
            <a:rect l="l" t="t" r="r" b="b"/>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392"/>
                </a:srgbClr>
              </a:gs>
              <a:gs pos="100000">
                <a:srgbClr val="65A8FF">
                  <a:alpha val="20392"/>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5"/>
          <p:cNvSpPr txBox="1">
            <a:spLocks noGrp="1"/>
          </p:cNvSpPr>
          <p:nvPr>
            <p:ph type="ctrTitle"/>
          </p:nvPr>
        </p:nvSpPr>
        <p:spPr>
          <a:xfrm>
            <a:off x="1082040" y="1242060"/>
            <a:ext cx="7050900" cy="11025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r">
              <a:lnSpc>
                <a:spcPct val="100000"/>
              </a:lnSpc>
              <a:spcBef>
                <a:spcPts val="0"/>
              </a:spcBef>
              <a:spcAft>
                <a:spcPts val="0"/>
              </a:spcAft>
              <a:buClr>
                <a:schemeClr val="lt1"/>
              </a:buClr>
              <a:buSzPts val="4800"/>
              <a:buNone/>
              <a:defRPr sz="4800">
                <a:solidFill>
                  <a:schemeClr val="lt1"/>
                </a:solidFill>
              </a:defRPr>
            </a:lvl2pPr>
            <a:lvl3pPr lvl="2" algn="r">
              <a:lnSpc>
                <a:spcPct val="100000"/>
              </a:lnSpc>
              <a:spcBef>
                <a:spcPts val="0"/>
              </a:spcBef>
              <a:spcAft>
                <a:spcPts val="0"/>
              </a:spcAft>
              <a:buClr>
                <a:schemeClr val="lt1"/>
              </a:buClr>
              <a:buSzPts val="4800"/>
              <a:buNone/>
              <a:defRPr sz="4800">
                <a:solidFill>
                  <a:schemeClr val="lt1"/>
                </a:solidFill>
              </a:defRPr>
            </a:lvl3pPr>
            <a:lvl4pPr lvl="3" algn="r">
              <a:lnSpc>
                <a:spcPct val="100000"/>
              </a:lnSpc>
              <a:spcBef>
                <a:spcPts val="0"/>
              </a:spcBef>
              <a:spcAft>
                <a:spcPts val="0"/>
              </a:spcAft>
              <a:buClr>
                <a:schemeClr val="lt1"/>
              </a:buClr>
              <a:buSzPts val="4800"/>
              <a:buNone/>
              <a:defRPr sz="4800">
                <a:solidFill>
                  <a:schemeClr val="lt1"/>
                </a:solidFill>
              </a:defRPr>
            </a:lvl4pPr>
            <a:lvl5pPr lvl="4" algn="r">
              <a:lnSpc>
                <a:spcPct val="100000"/>
              </a:lnSpc>
              <a:spcBef>
                <a:spcPts val="0"/>
              </a:spcBef>
              <a:spcAft>
                <a:spcPts val="0"/>
              </a:spcAft>
              <a:buClr>
                <a:schemeClr val="lt1"/>
              </a:buClr>
              <a:buSzPts val="4800"/>
              <a:buNone/>
              <a:defRPr sz="4800">
                <a:solidFill>
                  <a:schemeClr val="lt1"/>
                </a:solidFill>
              </a:defRPr>
            </a:lvl5pPr>
            <a:lvl6pPr lvl="5" algn="r">
              <a:lnSpc>
                <a:spcPct val="100000"/>
              </a:lnSpc>
              <a:spcBef>
                <a:spcPts val="0"/>
              </a:spcBef>
              <a:spcAft>
                <a:spcPts val="0"/>
              </a:spcAft>
              <a:buClr>
                <a:schemeClr val="lt1"/>
              </a:buClr>
              <a:buSzPts val="4800"/>
              <a:buNone/>
              <a:defRPr sz="4800">
                <a:solidFill>
                  <a:schemeClr val="lt1"/>
                </a:solidFill>
              </a:defRPr>
            </a:lvl6pPr>
            <a:lvl7pPr lvl="6" algn="r">
              <a:lnSpc>
                <a:spcPct val="100000"/>
              </a:lnSpc>
              <a:spcBef>
                <a:spcPts val="0"/>
              </a:spcBef>
              <a:spcAft>
                <a:spcPts val="0"/>
              </a:spcAft>
              <a:buClr>
                <a:schemeClr val="lt1"/>
              </a:buClr>
              <a:buSzPts val="4800"/>
              <a:buNone/>
              <a:defRPr sz="4800">
                <a:solidFill>
                  <a:schemeClr val="lt1"/>
                </a:solidFill>
              </a:defRPr>
            </a:lvl7pPr>
            <a:lvl8pPr lvl="7" algn="r">
              <a:lnSpc>
                <a:spcPct val="100000"/>
              </a:lnSpc>
              <a:spcBef>
                <a:spcPts val="0"/>
              </a:spcBef>
              <a:spcAft>
                <a:spcPts val="0"/>
              </a:spcAft>
              <a:buClr>
                <a:schemeClr val="lt1"/>
              </a:buClr>
              <a:buSzPts val="4800"/>
              <a:buNone/>
              <a:defRPr sz="4800">
                <a:solidFill>
                  <a:schemeClr val="lt1"/>
                </a:solidFill>
              </a:defRPr>
            </a:lvl8pPr>
            <a:lvl9pPr lvl="8" algn="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6" name="Google Shape;16;p55"/>
          <p:cNvSpPr txBox="1">
            <a:spLocks noGrp="1"/>
          </p:cNvSpPr>
          <p:nvPr>
            <p:ph type="subTitle" idx="1"/>
          </p:nvPr>
        </p:nvSpPr>
        <p:spPr>
          <a:xfrm>
            <a:off x="1082040" y="2423160"/>
            <a:ext cx="7035900" cy="694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400"/>
              <a:buNone/>
              <a:defRPr sz="2400">
                <a:solidFill>
                  <a:schemeClr val="lt1"/>
                </a:solidFill>
              </a:defRPr>
            </a:lvl1pPr>
            <a:lvl2pPr lvl="1" algn="r">
              <a:lnSpc>
                <a:spcPct val="100000"/>
              </a:lnSpc>
              <a:spcBef>
                <a:spcPts val="0"/>
              </a:spcBef>
              <a:spcAft>
                <a:spcPts val="0"/>
              </a:spcAft>
              <a:buClr>
                <a:schemeClr val="lt1"/>
              </a:buClr>
              <a:buSzPts val="2400"/>
              <a:buNone/>
              <a:defRPr sz="2400">
                <a:solidFill>
                  <a:schemeClr val="lt1"/>
                </a:solidFill>
              </a:defRPr>
            </a:lvl2pPr>
            <a:lvl3pPr lvl="2" algn="r">
              <a:lnSpc>
                <a:spcPct val="100000"/>
              </a:lnSpc>
              <a:spcBef>
                <a:spcPts val="0"/>
              </a:spcBef>
              <a:spcAft>
                <a:spcPts val="0"/>
              </a:spcAft>
              <a:buClr>
                <a:schemeClr val="lt1"/>
              </a:buClr>
              <a:buSzPts val="2400"/>
              <a:buNone/>
              <a:defRPr>
                <a:solidFill>
                  <a:schemeClr val="lt1"/>
                </a:solidFill>
              </a:defRPr>
            </a:lvl3pPr>
            <a:lvl4pPr lvl="3" algn="r">
              <a:lnSpc>
                <a:spcPct val="100000"/>
              </a:lnSpc>
              <a:spcBef>
                <a:spcPts val="0"/>
              </a:spcBef>
              <a:spcAft>
                <a:spcPts val="0"/>
              </a:spcAft>
              <a:buClr>
                <a:schemeClr val="lt1"/>
              </a:buClr>
              <a:buSzPts val="2400"/>
              <a:buNone/>
              <a:defRPr sz="2400">
                <a:solidFill>
                  <a:schemeClr val="lt1"/>
                </a:solidFill>
              </a:defRPr>
            </a:lvl4pPr>
            <a:lvl5pPr lvl="4" algn="r">
              <a:lnSpc>
                <a:spcPct val="100000"/>
              </a:lnSpc>
              <a:spcBef>
                <a:spcPts val="0"/>
              </a:spcBef>
              <a:spcAft>
                <a:spcPts val="0"/>
              </a:spcAft>
              <a:buClr>
                <a:schemeClr val="lt1"/>
              </a:buClr>
              <a:buSzPts val="2400"/>
              <a:buNone/>
              <a:defRPr sz="2400">
                <a:solidFill>
                  <a:schemeClr val="lt1"/>
                </a:solidFill>
              </a:defRPr>
            </a:lvl5pPr>
            <a:lvl6pPr lvl="5" algn="r">
              <a:lnSpc>
                <a:spcPct val="100000"/>
              </a:lnSpc>
              <a:spcBef>
                <a:spcPts val="0"/>
              </a:spcBef>
              <a:spcAft>
                <a:spcPts val="0"/>
              </a:spcAft>
              <a:buClr>
                <a:schemeClr val="lt1"/>
              </a:buClr>
              <a:buSzPts val="2400"/>
              <a:buNone/>
              <a:defRPr sz="2400">
                <a:solidFill>
                  <a:schemeClr val="lt1"/>
                </a:solidFill>
              </a:defRPr>
            </a:lvl6pPr>
            <a:lvl7pPr lvl="6" algn="r">
              <a:lnSpc>
                <a:spcPct val="100000"/>
              </a:lnSpc>
              <a:spcBef>
                <a:spcPts val="0"/>
              </a:spcBef>
              <a:spcAft>
                <a:spcPts val="0"/>
              </a:spcAft>
              <a:buClr>
                <a:schemeClr val="lt1"/>
              </a:buClr>
              <a:buSzPts val="2400"/>
              <a:buNone/>
              <a:defRPr sz="2400">
                <a:solidFill>
                  <a:schemeClr val="lt1"/>
                </a:solidFill>
              </a:defRPr>
            </a:lvl7pPr>
            <a:lvl8pPr lvl="7" algn="r">
              <a:lnSpc>
                <a:spcPct val="100000"/>
              </a:lnSpc>
              <a:spcBef>
                <a:spcPts val="0"/>
              </a:spcBef>
              <a:spcAft>
                <a:spcPts val="0"/>
              </a:spcAft>
              <a:buClr>
                <a:schemeClr val="lt1"/>
              </a:buClr>
              <a:buSzPts val="2400"/>
              <a:buNone/>
              <a:defRPr sz="2400">
                <a:solidFill>
                  <a:schemeClr val="lt1"/>
                </a:solidFill>
              </a:defRPr>
            </a:lvl8pPr>
            <a:lvl9pPr lvl="8" algn="r">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 name="Google Shape;17;p55"/>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56"/>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57"/>
          <p:cNvSpPr/>
          <p:nvPr/>
        </p:nvSpPr>
        <p:spPr>
          <a:xfrm rot="10800000" flipH="1">
            <a:off x="-348182" y="-16425"/>
            <a:ext cx="1723520" cy="5159925"/>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7"/>
          <p:cNvSpPr txBox="1">
            <a:spLocks noGrp="1"/>
          </p:cNvSpPr>
          <p:nvPr>
            <p:ph type="body" idx="1"/>
          </p:nvPr>
        </p:nvSpPr>
        <p:spPr>
          <a:xfrm>
            <a:off x="457200" y="1244243"/>
            <a:ext cx="8229600" cy="3630300"/>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SzPts val="3200"/>
              <a:buChar char="●"/>
              <a:defRPr/>
            </a:lvl1pPr>
            <a:lvl2pPr marL="914400" lvl="1" indent="-406400" algn="l">
              <a:lnSpc>
                <a:spcPct val="100000"/>
              </a:lnSpc>
              <a:spcBef>
                <a:spcPts val="0"/>
              </a:spcBef>
              <a:spcAft>
                <a:spcPts val="0"/>
              </a:spcAft>
              <a:buSzPts val="2800"/>
              <a:buChar char="○"/>
              <a:defRPr/>
            </a:lvl2pPr>
            <a:lvl3pPr marL="1371600" lvl="2" indent="-381000" algn="l">
              <a:lnSpc>
                <a:spcPct val="100000"/>
              </a:lnSpc>
              <a:spcBef>
                <a:spcPts val="0"/>
              </a:spcBef>
              <a:spcAft>
                <a:spcPts val="0"/>
              </a:spcAft>
              <a:buSzPts val="24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23" name="Google Shape;23;p57"/>
          <p:cNvSpPr/>
          <p:nvPr/>
        </p:nvSpPr>
        <p:spPr>
          <a:xfrm rot="10800000" flipH="1">
            <a:off x="-1118653" y="775"/>
            <a:ext cx="3100651" cy="5142725"/>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7"/>
          <p:cNvSpPr/>
          <p:nvPr/>
        </p:nvSpPr>
        <p:spPr>
          <a:xfrm rot="10800000">
            <a:off x="8088847" y="-9550"/>
            <a:ext cx="1100668" cy="5153050"/>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7"/>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6" name="Google Shape;26;p57"/>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8"/>
          <p:cNvSpPr/>
          <p:nvPr/>
        </p:nvSpPr>
        <p:spPr>
          <a:xfrm rot="10800000" flipH="1">
            <a:off x="-348182" y="-16425"/>
            <a:ext cx="1723520" cy="5159925"/>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8"/>
          <p:cNvSpPr/>
          <p:nvPr/>
        </p:nvSpPr>
        <p:spPr>
          <a:xfrm rot="10800000" flipH="1">
            <a:off x="-1118653" y="775"/>
            <a:ext cx="3100651" cy="5142725"/>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8"/>
          <p:cNvSpPr/>
          <p:nvPr/>
        </p:nvSpPr>
        <p:spPr>
          <a:xfrm rot="10800000">
            <a:off x="8088847" y="-9550"/>
            <a:ext cx="1100668" cy="5153050"/>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8"/>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2" name="Google Shape;32;p58"/>
          <p:cNvSpPr txBox="1">
            <a:spLocks noGrp="1"/>
          </p:cNvSpPr>
          <p:nvPr>
            <p:ph type="body" idx="1"/>
          </p:nvPr>
        </p:nvSpPr>
        <p:spPr>
          <a:xfrm>
            <a:off x="457200" y="1244243"/>
            <a:ext cx="4038600" cy="3630300"/>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SzPts val="3200"/>
              <a:buChar char="●"/>
              <a:defRPr sz="2800"/>
            </a:lvl1pPr>
            <a:lvl2pPr marL="914400" lvl="1" indent="-406400" algn="l">
              <a:lnSpc>
                <a:spcPct val="100000"/>
              </a:lnSpc>
              <a:spcBef>
                <a:spcPts val="0"/>
              </a:spcBef>
              <a:spcAft>
                <a:spcPts val="0"/>
              </a:spcAft>
              <a:buSzPts val="2800"/>
              <a:buChar char="○"/>
              <a:defRPr sz="2400"/>
            </a:lvl2pPr>
            <a:lvl3pPr marL="1371600" lvl="2" indent="-381000" algn="l">
              <a:lnSpc>
                <a:spcPct val="100000"/>
              </a:lnSpc>
              <a:spcBef>
                <a:spcPts val="0"/>
              </a:spcBef>
              <a:spcAft>
                <a:spcPts val="0"/>
              </a:spcAft>
              <a:buSzPts val="2400"/>
              <a:buChar char="■"/>
              <a:defRPr sz="2000"/>
            </a:lvl3pPr>
            <a:lvl4pPr marL="1828800" lvl="3" indent="-355600" algn="l">
              <a:lnSpc>
                <a:spcPct val="100000"/>
              </a:lnSpc>
              <a:spcBef>
                <a:spcPts val="0"/>
              </a:spcBef>
              <a:spcAft>
                <a:spcPts val="0"/>
              </a:spcAft>
              <a:buSzPts val="2000"/>
              <a:buChar char="●"/>
              <a:defRPr sz="1800"/>
            </a:lvl4pPr>
            <a:lvl5pPr marL="2286000" lvl="4" indent="-355600" algn="l">
              <a:lnSpc>
                <a:spcPct val="100000"/>
              </a:lnSpc>
              <a:spcBef>
                <a:spcPts val="0"/>
              </a:spcBef>
              <a:spcAft>
                <a:spcPts val="0"/>
              </a:spcAft>
              <a:buSzPts val="2000"/>
              <a:buChar char="○"/>
              <a:defRPr sz="1800"/>
            </a:lvl5pPr>
            <a:lvl6pPr marL="2743200" lvl="5" indent="-355600" algn="l">
              <a:lnSpc>
                <a:spcPct val="100000"/>
              </a:lnSpc>
              <a:spcBef>
                <a:spcPts val="0"/>
              </a:spcBef>
              <a:spcAft>
                <a:spcPts val="0"/>
              </a:spcAft>
              <a:buSzPts val="2000"/>
              <a:buChar char="■"/>
              <a:defRPr sz="1800"/>
            </a:lvl6pPr>
            <a:lvl7pPr marL="3200400" lvl="6" indent="-355600" algn="l">
              <a:lnSpc>
                <a:spcPct val="100000"/>
              </a:lnSpc>
              <a:spcBef>
                <a:spcPts val="0"/>
              </a:spcBef>
              <a:spcAft>
                <a:spcPts val="0"/>
              </a:spcAft>
              <a:buSzPts val="2000"/>
              <a:buChar char="●"/>
              <a:defRPr sz="1800"/>
            </a:lvl7pPr>
            <a:lvl8pPr marL="3657600" lvl="7" indent="-355600" algn="l">
              <a:lnSpc>
                <a:spcPct val="100000"/>
              </a:lnSpc>
              <a:spcBef>
                <a:spcPts val="0"/>
              </a:spcBef>
              <a:spcAft>
                <a:spcPts val="0"/>
              </a:spcAft>
              <a:buSzPts val="2000"/>
              <a:buChar char="○"/>
              <a:defRPr sz="1800"/>
            </a:lvl8pPr>
            <a:lvl9pPr marL="4114800" lvl="8" indent="-355600" algn="l">
              <a:lnSpc>
                <a:spcPct val="100000"/>
              </a:lnSpc>
              <a:spcBef>
                <a:spcPts val="0"/>
              </a:spcBef>
              <a:spcAft>
                <a:spcPts val="0"/>
              </a:spcAft>
              <a:buSzPts val="2000"/>
              <a:buChar char="■"/>
              <a:defRPr sz="1800"/>
            </a:lvl9pPr>
          </a:lstStyle>
          <a:p>
            <a:endParaRPr/>
          </a:p>
        </p:txBody>
      </p:sp>
      <p:sp>
        <p:nvSpPr>
          <p:cNvPr id="33" name="Google Shape;33;p58"/>
          <p:cNvSpPr txBox="1">
            <a:spLocks noGrp="1"/>
          </p:cNvSpPr>
          <p:nvPr>
            <p:ph type="body" idx="2"/>
          </p:nvPr>
        </p:nvSpPr>
        <p:spPr>
          <a:xfrm>
            <a:off x="4648200" y="1244243"/>
            <a:ext cx="4038600" cy="3630300"/>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SzPts val="3200"/>
              <a:buChar char="●"/>
              <a:defRPr sz="2800"/>
            </a:lvl1pPr>
            <a:lvl2pPr marL="914400" lvl="1" indent="-406400" algn="l">
              <a:lnSpc>
                <a:spcPct val="100000"/>
              </a:lnSpc>
              <a:spcBef>
                <a:spcPts val="0"/>
              </a:spcBef>
              <a:spcAft>
                <a:spcPts val="0"/>
              </a:spcAft>
              <a:buSzPts val="2800"/>
              <a:buChar char="○"/>
              <a:defRPr sz="2400"/>
            </a:lvl2pPr>
            <a:lvl3pPr marL="1371600" lvl="2" indent="-381000" algn="l">
              <a:lnSpc>
                <a:spcPct val="100000"/>
              </a:lnSpc>
              <a:spcBef>
                <a:spcPts val="0"/>
              </a:spcBef>
              <a:spcAft>
                <a:spcPts val="0"/>
              </a:spcAft>
              <a:buSzPts val="2400"/>
              <a:buChar char="■"/>
              <a:defRPr sz="2000"/>
            </a:lvl3pPr>
            <a:lvl4pPr marL="1828800" lvl="3" indent="-355600" algn="l">
              <a:lnSpc>
                <a:spcPct val="100000"/>
              </a:lnSpc>
              <a:spcBef>
                <a:spcPts val="0"/>
              </a:spcBef>
              <a:spcAft>
                <a:spcPts val="0"/>
              </a:spcAft>
              <a:buSzPts val="2000"/>
              <a:buChar char="●"/>
              <a:defRPr sz="1800"/>
            </a:lvl4pPr>
            <a:lvl5pPr marL="2286000" lvl="4" indent="-355600" algn="l">
              <a:lnSpc>
                <a:spcPct val="100000"/>
              </a:lnSpc>
              <a:spcBef>
                <a:spcPts val="0"/>
              </a:spcBef>
              <a:spcAft>
                <a:spcPts val="0"/>
              </a:spcAft>
              <a:buSzPts val="2000"/>
              <a:buChar char="○"/>
              <a:defRPr sz="1800"/>
            </a:lvl5pPr>
            <a:lvl6pPr marL="2743200" lvl="5" indent="-355600" algn="l">
              <a:lnSpc>
                <a:spcPct val="100000"/>
              </a:lnSpc>
              <a:spcBef>
                <a:spcPts val="0"/>
              </a:spcBef>
              <a:spcAft>
                <a:spcPts val="0"/>
              </a:spcAft>
              <a:buSzPts val="2000"/>
              <a:buChar char="■"/>
              <a:defRPr sz="1800"/>
            </a:lvl6pPr>
            <a:lvl7pPr marL="3200400" lvl="6" indent="-355600" algn="l">
              <a:lnSpc>
                <a:spcPct val="100000"/>
              </a:lnSpc>
              <a:spcBef>
                <a:spcPts val="0"/>
              </a:spcBef>
              <a:spcAft>
                <a:spcPts val="0"/>
              </a:spcAft>
              <a:buSzPts val="2000"/>
              <a:buChar char="●"/>
              <a:defRPr sz="1800"/>
            </a:lvl7pPr>
            <a:lvl8pPr marL="3657600" lvl="7" indent="-355600" algn="l">
              <a:lnSpc>
                <a:spcPct val="100000"/>
              </a:lnSpc>
              <a:spcBef>
                <a:spcPts val="0"/>
              </a:spcBef>
              <a:spcAft>
                <a:spcPts val="0"/>
              </a:spcAft>
              <a:buSzPts val="2000"/>
              <a:buChar char="○"/>
              <a:defRPr sz="1800"/>
            </a:lvl8pPr>
            <a:lvl9pPr marL="4114800" lvl="8" indent="-355600" algn="l">
              <a:lnSpc>
                <a:spcPct val="100000"/>
              </a:lnSpc>
              <a:spcBef>
                <a:spcPts val="0"/>
              </a:spcBef>
              <a:spcAft>
                <a:spcPts val="0"/>
              </a:spcAft>
              <a:buSzPts val="2000"/>
              <a:buChar char="■"/>
              <a:defRPr sz="1800"/>
            </a:lvl9pPr>
          </a:lstStyle>
          <a:p>
            <a:endParaRPr/>
          </a:p>
        </p:txBody>
      </p:sp>
      <p:sp>
        <p:nvSpPr>
          <p:cNvPr id="34" name="Google Shape;34;p58"/>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9"/>
          <p:cNvSpPr/>
          <p:nvPr/>
        </p:nvSpPr>
        <p:spPr>
          <a:xfrm rot="10800000" flipH="1">
            <a:off x="-348182" y="-16425"/>
            <a:ext cx="1723520" cy="5159925"/>
          </a:xfrm>
          <a:custGeom>
            <a:avLst/>
            <a:gdLst/>
            <a:ahLst/>
            <a:cxnLst/>
            <a:rect l="l" t="t" r="r" b="b"/>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rot="10800000" flipH="1">
            <a:off x="-1118653" y="775"/>
            <a:ext cx="3100651" cy="5142725"/>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333"/>
                </a:srgbClr>
              </a:gs>
              <a:gs pos="41000">
                <a:srgbClr val="003171">
                  <a:alpha val="53333"/>
                </a:srgbClr>
              </a:gs>
              <a:gs pos="100000">
                <a:srgbClr val="003171">
                  <a:alpha val="5333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rot="10800000">
            <a:off x="8088847" y="-9550"/>
            <a:ext cx="1100668" cy="5153050"/>
          </a:xfrm>
          <a:custGeom>
            <a:avLst/>
            <a:gdLst/>
            <a:ahLst/>
            <a:cxnLst/>
            <a:rect l="l" t="t" r="r" b="b"/>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9"/>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0" name="Google Shape;40;p59"/>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grpSp>
        <p:nvGrpSpPr>
          <p:cNvPr id="42" name="Google Shape;42;p60"/>
          <p:cNvGrpSpPr/>
          <p:nvPr/>
        </p:nvGrpSpPr>
        <p:grpSpPr>
          <a:xfrm>
            <a:off x="-6264" y="3700040"/>
            <a:ext cx="9150267" cy="2325488"/>
            <a:chOff x="-6264" y="4933387"/>
            <a:chExt cx="9150267" cy="3100651"/>
          </a:xfrm>
        </p:grpSpPr>
        <p:sp>
          <p:nvSpPr>
            <p:cNvPr id="43" name="Google Shape;43;p60"/>
            <p:cNvSpPr/>
            <p:nvPr/>
          </p:nvSpPr>
          <p:spPr>
            <a:xfrm>
              <a:off x="-8" y="5537200"/>
              <a:ext cx="9144009" cy="1574769"/>
            </a:xfrm>
            <a:custGeom>
              <a:avLst/>
              <a:gdLst/>
              <a:ahLst/>
              <a:cxnLst/>
              <a:rect l="l" t="t" r="r" b="b"/>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37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0"/>
            <p:cNvSpPr/>
            <p:nvPr/>
          </p:nvSpPr>
          <p:spPr>
            <a:xfrm rot="5400000" flipH="1">
              <a:off x="3018543" y="1908579"/>
              <a:ext cx="3100651" cy="9150267"/>
            </a:xfrm>
            <a:custGeom>
              <a:avLst/>
              <a:gdLst/>
              <a:ahLst/>
              <a:cxnLst/>
              <a:rect l="l" t="t" r="r" b="b"/>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431"/>
                  </a:srgbClr>
                </a:gs>
                <a:gs pos="41000">
                  <a:srgbClr val="003171">
                    <a:alpha val="78431"/>
                  </a:srgbClr>
                </a:gs>
                <a:gs pos="100000">
                  <a:srgbClr val="003171">
                    <a:alpha val="78431"/>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0"/>
            <p:cNvSpPr/>
            <p:nvPr/>
          </p:nvSpPr>
          <p:spPr>
            <a:xfrm>
              <a:off x="-8" y="5740400"/>
              <a:ext cx="9144011" cy="1574769"/>
            </a:xfrm>
            <a:custGeom>
              <a:avLst/>
              <a:gdLst/>
              <a:ahLst/>
              <a:cxnLst/>
              <a:rect l="l" t="t" r="r" b="b"/>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568"/>
                  </a:srgbClr>
                </a:gs>
                <a:gs pos="100000">
                  <a:srgbClr val="003171">
                    <a:alpha val="81568"/>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60"/>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2400"/>
              <a:buNone/>
              <a:defRPr sz="2400"/>
            </a:lvl1pPr>
          </a:lstStyle>
          <a:p>
            <a:endParaRPr/>
          </a:p>
        </p:txBody>
      </p:sp>
      <p:sp>
        <p:nvSpPr>
          <p:cNvPr id="47" name="Google Shape;47;p60"/>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gradFill>
          <a:gsLst>
            <a:gs pos="0">
              <a:srgbClr val="D4E5F5"/>
            </a:gs>
            <a:gs pos="100000">
              <a:srgbClr val="70A4D5"/>
            </a:gs>
          </a:gsLst>
          <a:lin ang="5400012" scaled="0"/>
        </a:gra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1pPr>
            <a:lvl2pPr marR="0" lvl="1"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2pPr>
            <a:lvl3pPr marR="0" lvl="2"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3pPr>
            <a:lvl4pPr marR="0" lvl="3"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4pPr>
            <a:lvl5pPr marR="0" lvl="4"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5pPr>
            <a:lvl6pPr marR="0" lvl="5"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6pPr>
            <a:lvl7pPr marR="0" lvl="6"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7pPr>
            <a:lvl8pPr marR="0" lvl="7"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8pPr>
            <a:lvl9pPr marR="0" lvl="8" algn="l" rtl="0">
              <a:lnSpc>
                <a:spcPct val="100000"/>
              </a:lnSpc>
              <a:spcBef>
                <a:spcPts val="0"/>
              </a:spcBef>
              <a:spcAft>
                <a:spcPts val="0"/>
              </a:spcAft>
              <a:buClr>
                <a:srgbClr val="00387E"/>
              </a:buClr>
              <a:buSzPts val="4000"/>
              <a:buFont typeface="Trebuchet MS"/>
              <a:buNone/>
              <a:defRPr sz="4000" b="1" i="0" u="none" strike="noStrike" cap="none">
                <a:solidFill>
                  <a:srgbClr val="00387E"/>
                </a:solidFill>
                <a:latin typeface="Trebuchet MS"/>
                <a:ea typeface="Trebuchet MS"/>
                <a:cs typeface="Trebuchet MS"/>
                <a:sym typeface="Trebuchet MS"/>
              </a:defRPr>
            </a:lvl9pPr>
          </a:lstStyle>
          <a:p>
            <a:endParaRPr/>
          </a:p>
        </p:txBody>
      </p:sp>
      <p:sp>
        <p:nvSpPr>
          <p:cNvPr id="7" name="Google Shape;7;p54"/>
          <p:cNvSpPr txBox="1">
            <a:spLocks noGrp="1"/>
          </p:cNvSpPr>
          <p:nvPr>
            <p:ph type="body" idx="1"/>
          </p:nvPr>
        </p:nvSpPr>
        <p:spPr>
          <a:xfrm>
            <a:off x="457200" y="129540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chemeClr val="dk2"/>
              </a:buClr>
              <a:buSzPts val="3200"/>
              <a:buFont typeface="Trebuchet MS"/>
              <a:buChar char="●"/>
              <a:defRPr sz="3200" b="0" i="0" u="none" strike="noStrike" cap="none">
                <a:solidFill>
                  <a:schemeClr val="dk2"/>
                </a:solidFill>
                <a:latin typeface="Trebuchet MS"/>
                <a:ea typeface="Trebuchet MS"/>
                <a:cs typeface="Trebuchet MS"/>
                <a:sym typeface="Trebuchet MS"/>
              </a:defRPr>
            </a:lvl1pPr>
            <a:lvl2pPr marL="914400" marR="0" lvl="1" indent="-406400" algn="l" rtl="0">
              <a:lnSpc>
                <a:spcPct val="100000"/>
              </a:lnSpc>
              <a:spcBef>
                <a:spcPts val="0"/>
              </a:spcBef>
              <a:spcAft>
                <a:spcPts val="0"/>
              </a:spcAft>
              <a:buClr>
                <a:schemeClr val="dk2"/>
              </a:buClr>
              <a:buSzPts val="2800"/>
              <a:buFont typeface="Trebuchet MS"/>
              <a:buChar char="○"/>
              <a:defRPr sz="2800" b="0" i="0" u="none" strike="noStrike" cap="none">
                <a:solidFill>
                  <a:schemeClr val="dk2"/>
                </a:solidFill>
                <a:latin typeface="Trebuchet MS"/>
                <a:ea typeface="Trebuchet MS"/>
                <a:cs typeface="Trebuchet MS"/>
                <a:sym typeface="Trebuchet MS"/>
              </a:defRPr>
            </a:lvl2pPr>
            <a:lvl3pPr marL="1371600" marR="0" lvl="2" indent="-381000" algn="l" rtl="0">
              <a:lnSpc>
                <a:spcPct val="100000"/>
              </a:lnSpc>
              <a:spcBef>
                <a:spcPts val="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2"/>
                </a:solidFill>
                <a:latin typeface="Trebuchet MS"/>
                <a:ea typeface="Trebuchet MS"/>
                <a:cs typeface="Trebuchet MS"/>
                <a:sym typeface="Trebuchet MS"/>
              </a:defRPr>
            </a:lvl9pPr>
          </a:lstStyle>
          <a:p>
            <a:endParaRPr/>
          </a:p>
        </p:txBody>
      </p:sp>
      <p:sp>
        <p:nvSpPr>
          <p:cNvPr id="8" name="Google Shape;8;p54"/>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littleleague.org/downloads/accident-claim-for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sepll.org/Default.aspx?tabid=46391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safetyofficer@sepll.org"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littleleagu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226400" y="290075"/>
            <a:ext cx="8744700" cy="1478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4000"/>
              <a:t>Clackamas Little League</a:t>
            </a:r>
            <a:br>
              <a:rPr lang="en" sz="4000"/>
            </a:br>
            <a:r>
              <a:rPr lang="en" sz="4000"/>
              <a:t>Safety Awareness Presentation</a:t>
            </a:r>
            <a:endParaRPr sz="4000"/>
          </a:p>
        </p:txBody>
      </p:sp>
      <p:pic>
        <p:nvPicPr>
          <p:cNvPr id="53" name="Google Shape;53;p1"/>
          <p:cNvPicPr preferRelativeResize="0"/>
          <p:nvPr/>
        </p:nvPicPr>
        <p:blipFill rotWithShape="1">
          <a:blip r:embed="rId3">
            <a:alphaModFix/>
          </a:blip>
          <a:srcRect l="4187" r="4187"/>
          <a:stretch/>
        </p:blipFill>
        <p:spPr>
          <a:xfrm>
            <a:off x="3712211" y="2405025"/>
            <a:ext cx="1782275" cy="1945225"/>
          </a:xfrm>
          <a:prstGeom prst="rect">
            <a:avLst/>
          </a:prstGeom>
          <a:noFill/>
          <a:ln>
            <a:noFill/>
          </a:ln>
        </p:spPr>
      </p:pic>
      <p:pic>
        <p:nvPicPr>
          <p:cNvPr id="54" name="Google Shape;54;p1" descr="Little_League_Baseball_-_Logo.jpg"/>
          <p:cNvPicPr preferRelativeResize="0"/>
          <p:nvPr/>
        </p:nvPicPr>
        <p:blipFill rotWithShape="1">
          <a:blip r:embed="rId4">
            <a:alphaModFix/>
          </a:blip>
          <a:srcRect/>
          <a:stretch/>
        </p:blipFill>
        <p:spPr>
          <a:xfrm>
            <a:off x="6374450" y="3114412"/>
            <a:ext cx="1856450" cy="1828475"/>
          </a:xfrm>
          <a:prstGeom prst="rect">
            <a:avLst/>
          </a:prstGeom>
          <a:noFill/>
          <a:ln>
            <a:noFill/>
          </a:ln>
        </p:spPr>
      </p:pic>
      <p:pic>
        <p:nvPicPr>
          <p:cNvPr id="55" name="Google Shape;55;p1"/>
          <p:cNvPicPr preferRelativeResize="0"/>
          <p:nvPr/>
        </p:nvPicPr>
        <p:blipFill rotWithShape="1">
          <a:blip r:embed="rId5">
            <a:alphaModFix/>
          </a:blip>
          <a:srcRect/>
          <a:stretch/>
        </p:blipFill>
        <p:spPr>
          <a:xfrm>
            <a:off x="833625" y="3387225"/>
            <a:ext cx="2060250" cy="15556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body" idx="1"/>
          </p:nvPr>
        </p:nvSpPr>
        <p:spPr>
          <a:xfrm>
            <a:off x="457200" y="1818275"/>
            <a:ext cx="8229600" cy="276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1300" b="1"/>
              <a:t>Rest:</a:t>
            </a:r>
            <a:r>
              <a:rPr lang="en" sz="1300"/>
              <a:t> Rest is just as important in preventing an injury as it is in rehabbing one.</a:t>
            </a: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Clr>
                <a:schemeClr val="dk1"/>
              </a:buClr>
              <a:buSzPts val="1100"/>
              <a:buFont typeface="Arial"/>
              <a:buNone/>
            </a:pPr>
            <a:r>
              <a:rPr lang="en" sz="1300" b="1"/>
              <a:t>Ice:</a:t>
            </a:r>
            <a:r>
              <a:rPr lang="en" sz="1300"/>
              <a:t> Ice is important in reducing inflammation resulting from strains and sprains, but is completely ineffective in the presence of fractures. Be sure to use ice appropriately</a:t>
            </a:r>
            <a:endParaRPr sz="1300"/>
          </a:p>
          <a:p>
            <a:pPr marL="0" lvl="0" indent="0" algn="l" rtl="0">
              <a:lnSpc>
                <a:spcPct val="100000"/>
              </a:lnSpc>
              <a:spcBef>
                <a:spcPts val="0"/>
              </a:spcBef>
              <a:spcAft>
                <a:spcPts val="0"/>
              </a:spcAft>
              <a:buClr>
                <a:schemeClr val="dk1"/>
              </a:buClr>
              <a:buSzPts val="1100"/>
              <a:buFont typeface="Arial"/>
              <a:buNone/>
            </a:pPr>
            <a:endParaRPr sz="130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300">
              <a:solidFill>
                <a:schemeClr val="dk1"/>
              </a:solidFill>
              <a:highlight>
                <a:schemeClr val="lt1"/>
              </a:highlight>
            </a:endParaRPr>
          </a:p>
          <a:p>
            <a:pPr marL="0" lvl="0" indent="0" algn="l" rtl="0">
              <a:lnSpc>
                <a:spcPct val="100000"/>
              </a:lnSpc>
              <a:spcBef>
                <a:spcPts val="0"/>
              </a:spcBef>
              <a:spcAft>
                <a:spcPts val="0"/>
              </a:spcAft>
              <a:buSzPts val="3200"/>
              <a:buNone/>
            </a:pPr>
            <a:r>
              <a:rPr lang="en" sz="1300" b="1"/>
              <a:t>Compression:</a:t>
            </a:r>
            <a:r>
              <a:rPr lang="en" sz="1300"/>
              <a:t> Compression is an important aspect of strain and sprain rehab. It can help to keep swelling down, which increases blood flow to the affected area.</a:t>
            </a: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r>
              <a:rPr lang="en" sz="1300" b="1"/>
              <a:t>Elevate:</a:t>
            </a:r>
            <a:r>
              <a:rPr lang="en" sz="1300"/>
              <a:t> Elevate to keep pressure and swelling of the affected joint down and increase blood flow.</a:t>
            </a: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endParaRPr sz="1200"/>
          </a:p>
        </p:txBody>
      </p:sp>
      <p:sp>
        <p:nvSpPr>
          <p:cNvPr id="110" name="Google Shape;110;p10"/>
          <p:cNvSpPr txBox="1">
            <a:spLocks noGrp="1"/>
          </p:cNvSpPr>
          <p:nvPr>
            <p:ph type="title"/>
          </p:nvPr>
        </p:nvSpPr>
        <p:spPr>
          <a:xfrm>
            <a:off x="283275" y="227200"/>
            <a:ext cx="8450100" cy="99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
              <a:t>Rest - Ice - Compression - Elevate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body" idx="1"/>
          </p:nvPr>
        </p:nvSpPr>
        <p:spPr>
          <a:xfrm>
            <a:off x="457200" y="1634325"/>
            <a:ext cx="8229600" cy="324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1300" b="1"/>
              <a:t>Support:</a:t>
            </a:r>
            <a:r>
              <a:rPr lang="en" sz="1300"/>
              <a:t> The prevention of injuries is our primary goal and, as the "experts", we are required to share with the players and their parents our knowledge, wisdom, and diligence to attain that goal. </a:t>
            </a: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r>
              <a:rPr lang="en" sz="1300"/>
              <a:t>Players may not know that they should or may be afraid to tell you when they are experiencing pain, so it is vitally important that we express to them the need for them to do just that. </a:t>
            </a:r>
            <a:endParaRPr sz="1300"/>
          </a:p>
          <a:p>
            <a:pPr marL="0" lvl="0" indent="0" algn="l" rtl="0">
              <a:lnSpc>
                <a:spcPct val="100000"/>
              </a:lnSpc>
              <a:spcBef>
                <a:spcPts val="0"/>
              </a:spcBef>
              <a:spcAft>
                <a:spcPts val="0"/>
              </a:spcAft>
              <a:buSzPts val="3200"/>
              <a:buNone/>
            </a:pPr>
            <a:endParaRPr sz="1300"/>
          </a:p>
          <a:p>
            <a:pPr marL="0" lvl="0" indent="0" algn="l" rtl="0">
              <a:lnSpc>
                <a:spcPct val="100000"/>
              </a:lnSpc>
              <a:spcBef>
                <a:spcPts val="0"/>
              </a:spcBef>
              <a:spcAft>
                <a:spcPts val="0"/>
              </a:spcAft>
              <a:buSzPts val="3200"/>
              <a:buNone/>
            </a:pPr>
            <a:r>
              <a:rPr lang="en" sz="1300"/>
              <a:t>And should a player experience an injury, it is our requirement as the "experts" that we ensure that a player's injury is sufficiently healed prior to allowing them to resume play.</a:t>
            </a:r>
            <a:endParaRPr sz="1300"/>
          </a:p>
        </p:txBody>
      </p:sp>
      <p:sp>
        <p:nvSpPr>
          <p:cNvPr id="116" name="Google Shape;116;p11"/>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Support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a:spLocks noGrp="1"/>
          </p:cNvSpPr>
          <p:nvPr>
            <p:ph type="body" idx="1"/>
          </p:nvPr>
        </p:nvSpPr>
        <p:spPr>
          <a:xfrm>
            <a:off x="457200" y="1259350"/>
            <a:ext cx="8229600" cy="3799200"/>
          </a:xfrm>
          <a:prstGeom prst="rect">
            <a:avLst/>
          </a:prstGeom>
          <a:noFill/>
          <a:ln>
            <a:noFill/>
          </a:ln>
        </p:spPr>
        <p:txBody>
          <a:bodyPr spcFirstLastPara="1" wrap="square" lIns="91425" tIns="91425" rIns="91425" bIns="91425" anchor="t" anchorCtr="0">
            <a:noAutofit/>
          </a:bodyPr>
          <a:lstStyle/>
          <a:p>
            <a:pPr marL="457200" lvl="0" indent="-311150" algn="ctr" rtl="0">
              <a:lnSpc>
                <a:spcPct val="100000"/>
              </a:lnSpc>
              <a:spcBef>
                <a:spcPts val="0"/>
              </a:spcBef>
              <a:spcAft>
                <a:spcPts val="0"/>
              </a:spcAft>
              <a:buSzPts val="1300"/>
              <a:buChar char="●"/>
            </a:pPr>
            <a:r>
              <a:rPr lang="en" sz="1300"/>
              <a:t>Insect Stings and Bites (allergy alert!)</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Contusions (bruises and abrasions)</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Sprains (ligaments - bone to bone) and strains (tendons - muscle to bone)</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Injuries to Small Joints</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Fractures</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Facial Injuries</a:t>
            </a:r>
            <a:endParaRPr sz="1300"/>
          </a:p>
          <a:p>
            <a:pPr marL="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Blunt Force Chest Trauma</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Heat Illness</a:t>
            </a:r>
            <a:endParaRPr sz="1300"/>
          </a:p>
          <a:p>
            <a:pPr marL="457200" lvl="0" indent="0" algn="ctr" rtl="0">
              <a:lnSpc>
                <a:spcPct val="100000"/>
              </a:lnSpc>
              <a:spcBef>
                <a:spcPts val="0"/>
              </a:spcBef>
              <a:spcAft>
                <a:spcPts val="0"/>
              </a:spcAft>
              <a:buSzPts val="3200"/>
              <a:buNone/>
            </a:pPr>
            <a:endParaRPr sz="1300"/>
          </a:p>
          <a:p>
            <a:pPr marL="457200" lvl="0" indent="-311150" algn="ctr" rtl="0">
              <a:lnSpc>
                <a:spcPct val="100000"/>
              </a:lnSpc>
              <a:spcBef>
                <a:spcPts val="0"/>
              </a:spcBef>
              <a:spcAft>
                <a:spcPts val="0"/>
              </a:spcAft>
              <a:buSzPts val="1300"/>
              <a:buChar char="●"/>
            </a:pPr>
            <a:r>
              <a:rPr lang="en" sz="1300"/>
              <a:t>Concussions</a:t>
            </a:r>
            <a:endParaRPr sz="1300"/>
          </a:p>
          <a:p>
            <a:pPr marL="457200" lvl="0" indent="0" algn="ctr" rtl="0">
              <a:lnSpc>
                <a:spcPct val="100000"/>
              </a:lnSpc>
              <a:spcBef>
                <a:spcPts val="0"/>
              </a:spcBef>
              <a:spcAft>
                <a:spcPts val="0"/>
              </a:spcAft>
              <a:buSzPts val="3200"/>
              <a:buNone/>
            </a:pPr>
            <a:endParaRPr sz="1300"/>
          </a:p>
          <a:p>
            <a:pPr marL="457200" lvl="0" indent="0" algn="l" rtl="0">
              <a:lnSpc>
                <a:spcPct val="100000"/>
              </a:lnSpc>
              <a:spcBef>
                <a:spcPts val="0"/>
              </a:spcBef>
              <a:spcAft>
                <a:spcPts val="0"/>
              </a:spcAft>
              <a:buSzPts val="3200"/>
              <a:buNone/>
            </a:pPr>
            <a:endParaRPr sz="1200"/>
          </a:p>
          <a:p>
            <a:pPr marL="0" lvl="0" indent="0" algn="l" rtl="0">
              <a:lnSpc>
                <a:spcPct val="100000"/>
              </a:lnSpc>
              <a:spcBef>
                <a:spcPts val="0"/>
              </a:spcBef>
              <a:spcAft>
                <a:spcPts val="0"/>
              </a:spcAft>
              <a:buSzPts val="3200"/>
              <a:buNone/>
            </a:pPr>
            <a:endParaRPr sz="1350" b="1">
              <a:solidFill>
                <a:schemeClr val="dk1"/>
              </a:solidFill>
              <a:latin typeface="Verdana"/>
              <a:ea typeface="Verdana"/>
              <a:cs typeface="Verdana"/>
              <a:sym typeface="Verdana"/>
            </a:endParaRPr>
          </a:p>
        </p:txBody>
      </p:sp>
      <p:sp>
        <p:nvSpPr>
          <p:cNvPr id="122" name="Google Shape;122;p12"/>
          <p:cNvSpPr txBox="1">
            <a:spLocks noGrp="1"/>
          </p:cNvSpPr>
          <p:nvPr>
            <p:ph type="title"/>
          </p:nvPr>
        </p:nvSpPr>
        <p:spPr>
          <a:xfrm>
            <a:off x="457200" y="113200"/>
            <a:ext cx="8229600" cy="891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Typical Injurie</a:t>
            </a:r>
            <a:r>
              <a:rPr lang="en" sz="4400"/>
              <a:t>s</a:t>
            </a: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a:spLocks noGrp="1"/>
          </p:cNvSpPr>
          <p:nvPr>
            <p:ph type="body" idx="1"/>
          </p:nvPr>
        </p:nvSpPr>
        <p:spPr>
          <a:xfrm>
            <a:off x="457200" y="933876"/>
            <a:ext cx="8229600" cy="3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200"/>
              <a:buNone/>
            </a:pPr>
            <a:endParaRPr sz="1800" u="sng">
              <a:solidFill>
                <a:srgbClr val="003171"/>
              </a:solidFill>
            </a:endParaRPr>
          </a:p>
          <a:p>
            <a:pPr marL="0" lvl="0" indent="0" algn="l" rtl="0">
              <a:lnSpc>
                <a:spcPct val="115000"/>
              </a:lnSpc>
              <a:spcBef>
                <a:spcPts val="0"/>
              </a:spcBef>
              <a:spcAft>
                <a:spcPts val="0"/>
              </a:spcAft>
              <a:buSzPts val="3200"/>
              <a:buNone/>
            </a:pPr>
            <a:r>
              <a:rPr lang="en" sz="1800" u="sng">
                <a:solidFill>
                  <a:srgbClr val="003171"/>
                </a:solidFill>
              </a:rPr>
              <a:t>There are 3 types of heat illness:</a:t>
            </a:r>
            <a:endParaRPr sz="1800" u="sng">
              <a:solidFill>
                <a:srgbClr val="003171"/>
              </a:solidFill>
            </a:endParaRPr>
          </a:p>
          <a:p>
            <a:pPr marL="0" lvl="0" indent="0" algn="l" rtl="0">
              <a:lnSpc>
                <a:spcPct val="115000"/>
              </a:lnSpc>
              <a:spcBef>
                <a:spcPts val="0"/>
              </a:spcBef>
              <a:spcAft>
                <a:spcPts val="0"/>
              </a:spcAft>
              <a:buSzPts val="3200"/>
              <a:buNone/>
            </a:pPr>
            <a:endParaRPr sz="1800">
              <a:solidFill>
                <a:srgbClr val="003171"/>
              </a:solidFill>
            </a:endParaRPr>
          </a:p>
          <a:p>
            <a:pPr marL="0" lvl="0" indent="0" algn="l" rtl="0">
              <a:lnSpc>
                <a:spcPct val="115000"/>
              </a:lnSpc>
              <a:spcBef>
                <a:spcPts val="0"/>
              </a:spcBef>
              <a:spcAft>
                <a:spcPts val="0"/>
              </a:spcAft>
              <a:buSzPts val="3200"/>
              <a:buNone/>
            </a:pPr>
            <a:endParaRPr sz="18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b="1">
                <a:solidFill>
                  <a:srgbClr val="003171"/>
                </a:solidFill>
              </a:rPr>
              <a:t>1</a:t>
            </a:r>
            <a:r>
              <a:rPr lang="en" sz="1300">
                <a:solidFill>
                  <a:srgbClr val="003171"/>
                </a:solidFill>
              </a:rPr>
              <a:t>: </a:t>
            </a:r>
            <a:r>
              <a:rPr lang="en" sz="1300" b="1">
                <a:solidFill>
                  <a:srgbClr val="003171"/>
                </a:solidFill>
              </a:rPr>
              <a:t>Heat cramps</a:t>
            </a:r>
            <a:endParaRPr sz="1300" b="1">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Cramping is often the result of dehydration and electrolyte imbalance. Cramps may occur during or after exercise.  The body temperature remains normal. </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Treatment involves stopping the exercise, massaging and stretching the involved muscle, and rehydrating by drinking water or an appropriate carbohydrate-electrolyte drink.</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SzPts val="3200"/>
              <a:buNone/>
            </a:pPr>
            <a:endParaRPr sz="1800"/>
          </a:p>
        </p:txBody>
      </p:sp>
      <p:sp>
        <p:nvSpPr>
          <p:cNvPr id="128" name="Google Shape;128;p13"/>
          <p:cNvSpPr txBox="1">
            <a:spLocks noGrp="1"/>
          </p:cNvSpPr>
          <p:nvPr>
            <p:ph type="title"/>
          </p:nvPr>
        </p:nvSpPr>
        <p:spPr>
          <a:xfrm>
            <a:off x="457200" y="-134425"/>
            <a:ext cx="8229600" cy="106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Heat Related Illness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body" idx="1"/>
          </p:nvPr>
        </p:nvSpPr>
        <p:spPr>
          <a:xfrm>
            <a:off x="856075" y="332550"/>
            <a:ext cx="7655100" cy="447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t>2:</a:t>
            </a:r>
            <a:r>
              <a:rPr lang="en" sz="1300"/>
              <a:t> </a:t>
            </a:r>
            <a:r>
              <a:rPr lang="en" sz="1300" b="1"/>
              <a:t>Heat exhaustion</a:t>
            </a:r>
            <a:endParaRPr sz="1300" b="1"/>
          </a:p>
          <a:p>
            <a:pPr marL="0" lvl="0" indent="0" algn="l" rtl="0">
              <a:lnSpc>
                <a:spcPct val="115000"/>
              </a:lnSpc>
              <a:spcBef>
                <a:spcPts val="0"/>
              </a:spcBef>
              <a:spcAft>
                <a:spcPts val="0"/>
              </a:spcAft>
              <a:buClr>
                <a:schemeClr val="dk1"/>
              </a:buClr>
              <a:buSzPts val="1100"/>
              <a:buFont typeface="Arial"/>
              <a:buNone/>
            </a:pPr>
            <a:r>
              <a:rPr lang="en" sz="1300"/>
              <a:t>Heat exhaustion occurs in athletes who sweat profusely and experience mild to moderate volume depletion. Core body temperature ranges 100.4- 104. Symptoms include nausea, vomiting, headache, dizziness, fainting, confusion, and inattention.</a:t>
            </a:r>
            <a:endParaRPr sz="1300"/>
          </a:p>
          <a:p>
            <a:pPr marL="0" lvl="0" indent="0" algn="l" rtl="0">
              <a:lnSpc>
                <a:spcPct val="115000"/>
              </a:lnSpc>
              <a:spcBef>
                <a:spcPts val="0"/>
              </a:spcBef>
              <a:spcAft>
                <a:spcPts val="0"/>
              </a:spcAft>
              <a:buClr>
                <a:schemeClr val="dk1"/>
              </a:buClr>
              <a:buSzPts val="1100"/>
              <a:buFont typeface="Arial"/>
              <a:buNone/>
            </a:pPr>
            <a:r>
              <a:rPr lang="en" sz="1300"/>
              <a:t>For treatment, stop the exercise and immediately move the athlete to a cool, shaded area.  On-site cooling with fans, ice bags, etc should be initiated. Unnecessary equipment should be removed.  If the athlete is cooperative and alert enough, begin rehydration by having him/her drink water or an appropriate carbohydrate-electrolyte drink.</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 sz="1300" b="1">
                <a:solidFill>
                  <a:srgbClr val="003171"/>
                </a:solidFill>
              </a:rPr>
              <a:t>3: Heat stroke</a:t>
            </a:r>
            <a:endParaRPr sz="1300" b="1">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This is a life-threatening medical emergency with a mortality of 10% when good medical management occurs.  Heatstroke is defined as a core temperature of greater than 104 and is accompanied by hot, dry skin (they stopped sweating) and central nervous system abnormalities (confusion, seizures, or coma).  </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If the youth has collapsed or is unconscious, call 911 immediately and follow the guidelines above.  Move the athlete to a cool, shaded area.  On-site cooling with fans, ice bags, etc should be initiated.  Unnecessary equipment should be removed.</a:t>
            </a:r>
            <a:endParaRPr sz="1300">
              <a:solidFill>
                <a:srgbClr val="003171"/>
              </a:solidFill>
            </a:endParaRPr>
          </a:p>
          <a:p>
            <a:pPr marL="0" lvl="0" indent="0" algn="l" rtl="0">
              <a:lnSpc>
                <a:spcPct val="100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body" idx="1"/>
          </p:nvPr>
        </p:nvSpPr>
        <p:spPr>
          <a:xfrm>
            <a:off x="457200" y="870225"/>
            <a:ext cx="8229600" cy="400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3200"/>
              <a:buNone/>
            </a:pPr>
            <a:r>
              <a:rPr lang="en" sz="1300">
                <a:solidFill>
                  <a:srgbClr val="003171"/>
                </a:solidFill>
              </a:rPr>
              <a:t> Signs and Symptoms: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Sudden weakness all over</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Child looks pale and/or is confused</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Sudden headache</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Breathing difficulties (wheezing or shortness of breath)</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Sudden stomach cramps or vomiting</a:t>
            </a:r>
            <a:endParaRPr sz="1300">
              <a:solidFill>
                <a:srgbClr val="003171"/>
              </a:solidFill>
            </a:endParaRPr>
          </a:p>
          <a:p>
            <a:pPr marL="0" lvl="0" indent="0" algn="ctr" rtl="0">
              <a:lnSpc>
                <a:spcPct val="115000"/>
              </a:lnSpc>
              <a:spcBef>
                <a:spcPts val="0"/>
              </a:spcBef>
              <a:spcAft>
                <a:spcPts val="0"/>
              </a:spcAft>
              <a:buSzPts val="3200"/>
              <a:buNone/>
            </a:pPr>
            <a:r>
              <a:rPr lang="en" sz="1300">
                <a:solidFill>
                  <a:srgbClr val="003171"/>
                </a:solidFill>
              </a:rPr>
              <a:t>• Pulse is rapid or weak</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Loss of consciousness or collapse</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If any of these signs are present, act immediately:</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Stay with the child and direct an adult to call 911.</a:t>
            </a: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Follow instructions of the special insect bite kit or epipen.</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Begin CPR if needed.</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Send 2 adults to the nearest intersection to direct emergency personnel to the correct field/location. </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Contact parents and inform them of the situation.</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003171"/>
                </a:solidFill>
              </a:rPr>
              <a:t>If parents are not present, stay with the child and ride to the ER with them. Make sure to have the child's medical release form with you. Stay with the child until parents or guardians arrive.</a:t>
            </a:r>
            <a:endParaRPr sz="1300">
              <a:solidFill>
                <a:srgbClr val="003171"/>
              </a:solidFill>
            </a:endParaRPr>
          </a:p>
          <a:p>
            <a:pPr marL="0" lvl="0" indent="0" algn="l" rtl="0">
              <a:lnSpc>
                <a:spcPct val="100000"/>
              </a:lnSpc>
              <a:spcBef>
                <a:spcPts val="0"/>
              </a:spcBef>
              <a:spcAft>
                <a:spcPts val="0"/>
              </a:spcAft>
              <a:buSzPts val="3200"/>
              <a:buNone/>
            </a:pPr>
            <a:endParaRPr/>
          </a:p>
        </p:txBody>
      </p:sp>
      <p:sp>
        <p:nvSpPr>
          <p:cNvPr id="139" name="Google Shape;139;p15"/>
          <p:cNvSpPr txBox="1">
            <a:spLocks noGrp="1"/>
          </p:cNvSpPr>
          <p:nvPr>
            <p:ph type="title"/>
          </p:nvPr>
        </p:nvSpPr>
        <p:spPr>
          <a:xfrm>
            <a:off x="49525" y="-63675"/>
            <a:ext cx="9395700" cy="99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 sz="3900"/>
              <a:t>Severe Allergic Reaction / Anaphylaxis</a:t>
            </a:r>
            <a:endParaRPr sz="3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body" idx="1"/>
          </p:nvPr>
        </p:nvSpPr>
        <p:spPr>
          <a:xfrm>
            <a:off x="457200" y="1244243"/>
            <a:ext cx="8229600" cy="36303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3200"/>
              <a:buNone/>
            </a:pPr>
            <a:endParaRPr sz="1350">
              <a:solidFill>
                <a:schemeClr val="dk1"/>
              </a:solidFill>
              <a:latin typeface="Verdana"/>
              <a:ea typeface="Verdana"/>
              <a:cs typeface="Verdana"/>
              <a:sym typeface="Verdana"/>
            </a:endParaRPr>
          </a:p>
          <a:p>
            <a:pPr marL="457200" lvl="0" indent="0" algn="ctr" rtl="0">
              <a:lnSpc>
                <a:spcPct val="115000"/>
              </a:lnSpc>
              <a:spcBef>
                <a:spcPts val="0"/>
              </a:spcBef>
              <a:spcAft>
                <a:spcPts val="0"/>
              </a:spcAft>
              <a:buSzPts val="3200"/>
              <a:buNone/>
            </a:pPr>
            <a:endParaRPr sz="1350">
              <a:solidFill>
                <a:schemeClr val="dk1"/>
              </a:solidFill>
              <a:latin typeface="Verdana"/>
              <a:ea typeface="Verdana"/>
              <a:cs typeface="Verdana"/>
              <a:sym typeface="Verdana"/>
            </a:endParaRPr>
          </a:p>
          <a:p>
            <a:pPr marL="457200" lvl="0" indent="0" algn="l" rtl="0">
              <a:lnSpc>
                <a:spcPct val="115000"/>
              </a:lnSpc>
              <a:spcBef>
                <a:spcPts val="0"/>
              </a:spcBef>
              <a:spcAft>
                <a:spcPts val="0"/>
              </a:spcAft>
              <a:buSzPts val="3200"/>
              <a:buNone/>
            </a:pPr>
            <a:endParaRPr sz="2000"/>
          </a:p>
          <a:p>
            <a:pPr marL="457200" lvl="0" indent="-355600" algn="l" rtl="0">
              <a:lnSpc>
                <a:spcPct val="115000"/>
              </a:lnSpc>
              <a:spcBef>
                <a:spcPts val="0"/>
              </a:spcBef>
              <a:spcAft>
                <a:spcPts val="0"/>
              </a:spcAft>
              <a:buSzPts val="2000"/>
              <a:buChar char="●"/>
            </a:pPr>
            <a:r>
              <a:rPr lang="en" sz="2000"/>
              <a:t>Do no harm</a:t>
            </a:r>
            <a:endParaRPr sz="2000"/>
          </a:p>
          <a:p>
            <a:pPr marL="457200" lvl="0" indent="0" algn="l" rtl="0">
              <a:lnSpc>
                <a:spcPct val="115000"/>
              </a:lnSpc>
              <a:spcBef>
                <a:spcPts val="0"/>
              </a:spcBef>
              <a:spcAft>
                <a:spcPts val="0"/>
              </a:spcAft>
              <a:buSzPts val="3200"/>
              <a:buNone/>
            </a:pPr>
            <a:endParaRPr sz="2000"/>
          </a:p>
          <a:p>
            <a:pPr marL="457200" lvl="0" indent="-355600" algn="l" rtl="0">
              <a:lnSpc>
                <a:spcPct val="115000"/>
              </a:lnSpc>
              <a:spcBef>
                <a:spcPts val="0"/>
              </a:spcBef>
              <a:spcAft>
                <a:spcPts val="0"/>
              </a:spcAft>
              <a:buSzPts val="2000"/>
              <a:buChar char="●"/>
            </a:pPr>
            <a:r>
              <a:rPr lang="en" sz="2000"/>
              <a:t>Always trust your instincts</a:t>
            </a:r>
            <a:endParaRPr sz="2000"/>
          </a:p>
          <a:p>
            <a:pPr marL="457200" lvl="0" indent="0" algn="l" rtl="0">
              <a:lnSpc>
                <a:spcPct val="115000"/>
              </a:lnSpc>
              <a:spcBef>
                <a:spcPts val="0"/>
              </a:spcBef>
              <a:spcAft>
                <a:spcPts val="0"/>
              </a:spcAft>
              <a:buSzPts val="3200"/>
              <a:buNone/>
            </a:pPr>
            <a:endParaRPr sz="2000"/>
          </a:p>
          <a:p>
            <a:pPr marL="457200" lvl="0" indent="-355600" algn="l" rtl="0">
              <a:lnSpc>
                <a:spcPct val="115000"/>
              </a:lnSpc>
              <a:spcBef>
                <a:spcPts val="0"/>
              </a:spcBef>
              <a:spcAft>
                <a:spcPts val="0"/>
              </a:spcAft>
              <a:buSzPts val="2000"/>
              <a:buChar char="●"/>
            </a:pPr>
            <a:r>
              <a:rPr lang="en" sz="2000"/>
              <a:t>P.R.I.C.E.S.</a:t>
            </a:r>
            <a:endParaRPr sz="2000"/>
          </a:p>
          <a:p>
            <a:pPr marL="0" lvl="0" indent="0" algn="ctr" rtl="0">
              <a:lnSpc>
                <a:spcPct val="115000"/>
              </a:lnSpc>
              <a:spcBef>
                <a:spcPts val="0"/>
              </a:spcBef>
              <a:spcAft>
                <a:spcPts val="0"/>
              </a:spcAft>
              <a:buSzPts val="3200"/>
              <a:buNone/>
            </a:pPr>
            <a:endParaRPr sz="1350">
              <a:solidFill>
                <a:schemeClr val="dk1"/>
              </a:solidFill>
              <a:highlight>
                <a:srgbClr val="FFFFFF"/>
              </a:highlight>
              <a:latin typeface="Verdana"/>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endParaRPr sz="1350">
              <a:solidFill>
                <a:schemeClr val="dk1"/>
              </a:solidFill>
              <a:highlight>
                <a:srgbClr val="FFFFFF"/>
              </a:highlight>
              <a:latin typeface="Verdana"/>
              <a:ea typeface="Verdana"/>
              <a:cs typeface="Verdana"/>
              <a:sym typeface="Verdana"/>
            </a:endParaRPr>
          </a:p>
          <a:p>
            <a:pPr marL="0" lvl="0" indent="0" algn="ctr" rtl="0">
              <a:lnSpc>
                <a:spcPct val="100000"/>
              </a:lnSpc>
              <a:spcBef>
                <a:spcPts val="0"/>
              </a:spcBef>
              <a:spcAft>
                <a:spcPts val="0"/>
              </a:spcAft>
              <a:buSzPts val="3200"/>
              <a:buNone/>
            </a:pPr>
            <a:endParaRPr/>
          </a:p>
        </p:txBody>
      </p:sp>
      <p:sp>
        <p:nvSpPr>
          <p:cNvPr id="145" name="Google Shape;145;p16"/>
          <p:cNvSpPr txBox="1">
            <a:spLocks noGrp="1"/>
          </p:cNvSpPr>
          <p:nvPr>
            <p:ph type="title"/>
          </p:nvPr>
        </p:nvSpPr>
        <p:spPr>
          <a:xfrm>
            <a:off x="457200" y="250053"/>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sz="4400"/>
              <a:t>Summary</a:t>
            </a:r>
            <a:endParaRPr sz="4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ctrTitle"/>
          </p:nvPr>
        </p:nvSpPr>
        <p:spPr>
          <a:xfrm>
            <a:off x="1004225" y="28300"/>
            <a:ext cx="7050900" cy="2893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7200"/>
              <a:t>Concussions</a:t>
            </a:r>
            <a:endParaRPr sz="7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body" idx="1"/>
          </p:nvPr>
        </p:nvSpPr>
        <p:spPr>
          <a:xfrm>
            <a:off x="457200" y="1244243"/>
            <a:ext cx="8229600" cy="363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1300">
                <a:solidFill>
                  <a:srgbClr val="003171"/>
                </a:solidFill>
              </a:rPr>
              <a:t>A concussion is a transient, traumatic disruption of neural function.The signs and symptoms reported in athletes who have experienced a concussion are varied.  Even a minor concussion can result in symptoms that last for several days.  Loss of consciousness and amnesia are symptoms that have formed the basis for most concussion grading scales. Most athletes who experience a concussion do not lose consciousness.</a:t>
            </a:r>
            <a:endParaRPr sz="1300">
              <a:solidFill>
                <a:srgbClr val="003171"/>
              </a:solidFill>
            </a:endParaRPr>
          </a:p>
          <a:p>
            <a:pPr marL="0" lvl="0" indent="0" algn="l" rtl="0">
              <a:lnSpc>
                <a:spcPct val="100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If the athlete is unconscious, the neck must be immobilized to prevent catastrophic damage to the cervical spine. Next, the airway must be established and adequate ventilation ensured.  DO NOT MOVE THE ATHLETE FROM THE FIELD UNTIL CLEARED BY MEDICAL PERSONNEL. If the athlete regains consciousness on the field, stand firm in your stance to not allow him/her to be moved. Stay with the athlete.</a:t>
            </a:r>
            <a:endParaRPr sz="1300">
              <a:solidFill>
                <a:srgbClr val="003171"/>
              </a:solidFill>
            </a:endParaRPr>
          </a:p>
          <a:p>
            <a:pPr marL="0" lvl="0" indent="0" algn="l" rtl="0">
              <a:lnSpc>
                <a:spcPct val="100000"/>
              </a:lnSpc>
              <a:spcBef>
                <a:spcPts val="0"/>
              </a:spcBef>
              <a:spcAft>
                <a:spcPts val="0"/>
              </a:spcAft>
              <a:buSzPts val="3200"/>
              <a:buNone/>
            </a:pPr>
            <a:endParaRPr sz="1300" b="1"/>
          </a:p>
        </p:txBody>
      </p:sp>
      <p:sp>
        <p:nvSpPr>
          <p:cNvPr id="156" name="Google Shape;156;p18"/>
          <p:cNvSpPr txBox="1">
            <a:spLocks noGrp="1"/>
          </p:cNvSpPr>
          <p:nvPr>
            <p:ph type="title"/>
          </p:nvPr>
        </p:nvSpPr>
        <p:spPr>
          <a:xfrm>
            <a:off x="457200" y="198903"/>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Concussions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body" idx="1"/>
          </p:nvPr>
        </p:nvSpPr>
        <p:spPr>
          <a:xfrm>
            <a:off x="1874875" y="891425"/>
            <a:ext cx="5384100" cy="4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Headache</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Dizziness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Confusion</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Nausea</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Unsteadiness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Concentration difficulties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Disorientation</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Amnesia</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Loss of consciousness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Irritability</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Vomiting</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Visual disturbance</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Ringing in the ears</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Performance impairment</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Sleep disturbance</a:t>
            </a:r>
            <a:endParaRPr sz="1300">
              <a:solidFill>
                <a:srgbClr val="003171"/>
              </a:solidFill>
            </a:endParaRPr>
          </a:p>
          <a:p>
            <a:pPr marL="0" lvl="0" indent="0" algn="ctr" rtl="0">
              <a:lnSpc>
                <a:spcPct val="115000"/>
              </a:lnSpc>
              <a:spcBef>
                <a:spcPts val="0"/>
              </a:spcBef>
              <a:spcAft>
                <a:spcPts val="0"/>
              </a:spcAft>
              <a:buClr>
                <a:schemeClr val="dk1"/>
              </a:buClr>
              <a:buSzPts val="1100"/>
              <a:buFont typeface="Arial"/>
              <a:buNone/>
            </a:pPr>
            <a:r>
              <a:rPr lang="en" sz="1300">
                <a:solidFill>
                  <a:srgbClr val="003171"/>
                </a:solidFill>
              </a:rPr>
              <a:t>• Seizure</a:t>
            </a:r>
            <a:endParaRPr sz="1300">
              <a:solidFill>
                <a:srgbClr val="003171"/>
              </a:solidFill>
            </a:endParaRPr>
          </a:p>
          <a:p>
            <a:pPr marL="0" lvl="0" indent="0" algn="l" rtl="0">
              <a:lnSpc>
                <a:spcPct val="100000"/>
              </a:lnSpc>
              <a:spcBef>
                <a:spcPts val="0"/>
              </a:spcBef>
              <a:spcAft>
                <a:spcPts val="0"/>
              </a:spcAft>
              <a:buSzPts val="3200"/>
              <a:buNone/>
            </a:pPr>
            <a:endParaRPr sz="1200"/>
          </a:p>
        </p:txBody>
      </p:sp>
      <p:sp>
        <p:nvSpPr>
          <p:cNvPr id="162" name="Google Shape;162;p19"/>
          <p:cNvSpPr txBox="1">
            <a:spLocks noGrp="1"/>
          </p:cNvSpPr>
          <p:nvPr>
            <p:ph type="title"/>
          </p:nvPr>
        </p:nvSpPr>
        <p:spPr>
          <a:xfrm>
            <a:off x="233475" y="77825"/>
            <a:ext cx="8709300" cy="81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Signs &amp; Symptoms of a Concussion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ctrTitle"/>
          </p:nvPr>
        </p:nvSpPr>
        <p:spPr>
          <a:xfrm>
            <a:off x="1082050" y="290075"/>
            <a:ext cx="7050900" cy="4513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sz="7200"/>
              <a:t/>
            </a:r>
            <a:br>
              <a:rPr lang="en" sz="7200"/>
            </a:br>
            <a:r>
              <a:rPr lang="en" sz="7200"/>
              <a:t>Covid-19</a:t>
            </a:r>
            <a:endParaRPr sz="7200"/>
          </a:p>
          <a:p>
            <a:pPr marL="0" lvl="0" indent="0" algn="ctr" rtl="0">
              <a:lnSpc>
                <a:spcPct val="100000"/>
              </a:lnSpc>
              <a:spcBef>
                <a:spcPts val="0"/>
              </a:spcBef>
              <a:spcAft>
                <a:spcPts val="0"/>
              </a:spcAft>
              <a:buSzPts val="4800"/>
              <a:buNone/>
            </a:pPr>
            <a:r>
              <a:rPr lang="en" sz="7200"/>
              <a:t> Safety </a:t>
            </a:r>
            <a:br>
              <a:rPr lang="en" sz="7200"/>
            </a:br>
            <a:r>
              <a:rPr lang="en" sz="7200"/>
              <a:t>&amp; </a:t>
            </a:r>
            <a:br>
              <a:rPr lang="en" sz="7200"/>
            </a:br>
            <a:r>
              <a:rPr lang="en" sz="7200"/>
              <a:t>Guidelines</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body" idx="1"/>
          </p:nvPr>
        </p:nvSpPr>
        <p:spPr>
          <a:xfrm>
            <a:off x="457200" y="198102"/>
            <a:ext cx="8229600" cy="467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3200"/>
              <a:buNone/>
            </a:pPr>
            <a:r>
              <a:rPr lang="en" sz="1300">
                <a:solidFill>
                  <a:srgbClr val="003171"/>
                </a:solidFill>
              </a:rPr>
              <a:t>If a medical professional, Umpire in Chief, the player’s coach, the player’s manager, or the player’s parent has determined a player sustained a possible concussion, the player must, at a minimum, be removed from the game and/or practice for the remainder of that day.  </a:t>
            </a:r>
            <a:endParaRPr sz="1300">
              <a:solidFill>
                <a:srgbClr val="003171"/>
              </a:solidFill>
            </a:endParaRPr>
          </a:p>
          <a:p>
            <a:pPr marL="0" lvl="0" indent="0" algn="l" rtl="0">
              <a:lnSpc>
                <a:spcPct val="115000"/>
              </a:lnSpc>
              <a:spcBef>
                <a:spcPts val="1200"/>
              </a:spcBef>
              <a:spcAft>
                <a:spcPts val="0"/>
              </a:spcAft>
              <a:buSzPts val="3200"/>
              <a:buNone/>
            </a:pPr>
            <a:r>
              <a:rPr lang="en" sz="1300">
                <a:solidFill>
                  <a:srgbClr val="003171"/>
                </a:solidFill>
              </a:rPr>
              <a:t> </a:t>
            </a:r>
            <a:endParaRPr sz="1300">
              <a:solidFill>
                <a:srgbClr val="003171"/>
              </a:solidFill>
            </a:endParaRPr>
          </a:p>
          <a:p>
            <a:pPr marL="0" lvl="0" indent="0" algn="l" rtl="0">
              <a:lnSpc>
                <a:spcPct val="115000"/>
              </a:lnSpc>
              <a:spcBef>
                <a:spcPts val="1200"/>
              </a:spcBef>
              <a:spcAft>
                <a:spcPts val="0"/>
              </a:spcAft>
              <a:buSzPts val="3200"/>
              <a:buNone/>
            </a:pPr>
            <a:r>
              <a:rPr lang="en" sz="1300">
                <a:solidFill>
                  <a:srgbClr val="003171"/>
                </a:solidFill>
              </a:rPr>
              <a:t>The league must be aware of its respective state laws with regards to concussions and impose any additional requirements as necessary. The player’s return to full participation is subject to: 1) the league’s adherence to its respective state laws, 2) an evaluation and a written clearance from a physician or other accredited medical provider, and 3) written acknowledgement of the parents. </a:t>
            </a:r>
            <a:endParaRPr sz="1300">
              <a:solidFill>
                <a:srgbClr val="003171"/>
              </a:solidFill>
            </a:endParaRPr>
          </a:p>
          <a:p>
            <a:pPr marL="0" lvl="0" indent="0" algn="l" rtl="0">
              <a:lnSpc>
                <a:spcPct val="115000"/>
              </a:lnSpc>
              <a:spcBef>
                <a:spcPts val="1200"/>
              </a:spcBef>
              <a:spcAft>
                <a:spcPts val="0"/>
              </a:spcAft>
              <a:buSzPts val="3200"/>
              <a:buNone/>
            </a:pPr>
            <a:endParaRPr sz="1300">
              <a:solidFill>
                <a:srgbClr val="003171"/>
              </a:solidFill>
            </a:endParaRPr>
          </a:p>
          <a:p>
            <a:pPr marL="0" lvl="0" indent="0" algn="l" rtl="0">
              <a:lnSpc>
                <a:spcPct val="115000"/>
              </a:lnSpc>
              <a:spcBef>
                <a:spcPts val="1200"/>
              </a:spcBef>
              <a:spcAft>
                <a:spcPts val="0"/>
              </a:spcAft>
              <a:buSzPts val="3200"/>
              <a:buNone/>
            </a:pPr>
            <a:r>
              <a:rPr lang="en" sz="1300">
                <a:solidFill>
                  <a:srgbClr val="003171"/>
                </a:solidFill>
              </a:rPr>
              <a:t> As people have become more aware of the potentially devastating effects of concussions, most states in America have implemented concussion laws regarding young athletes and when they can safely return to sports and academic activity. In 2009, Washington became the first state to enact a concussion law; Oregon followed suit in 2010. Most laws require education or annual training for coaches or staff. They also require that any athlete suspected of sustaining a concussion must be removed from play or practice and must be cleared by a medical professional before returning to</a:t>
            </a:r>
            <a:r>
              <a:rPr lang="en" sz="1400">
                <a:solidFill>
                  <a:srgbClr val="003171"/>
                </a:solidFill>
              </a:rPr>
              <a:t> activity.</a:t>
            </a:r>
            <a:r>
              <a:rPr lang="en" sz="1400">
                <a:solidFill>
                  <a:srgbClr val="00387E"/>
                </a:solidFill>
              </a:rPr>
              <a:t>   </a:t>
            </a:r>
            <a:endParaRPr sz="1400">
              <a:solidFill>
                <a:srgbClr val="00387E"/>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00387E"/>
                </a:solidFill>
              </a:rPr>
              <a:t> </a:t>
            </a:r>
            <a:endParaRPr sz="1400">
              <a:solidFill>
                <a:srgbClr val="00387E"/>
              </a:solidFill>
            </a:endParaRPr>
          </a:p>
          <a:p>
            <a:pPr marL="0" lvl="0" indent="0" algn="l" rtl="0">
              <a:lnSpc>
                <a:spcPct val="100000"/>
              </a:lnSpc>
              <a:spcBef>
                <a:spcPts val="0"/>
              </a:spcBef>
              <a:spcAft>
                <a:spcPts val="0"/>
              </a:spcAft>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body" idx="1"/>
          </p:nvPr>
        </p:nvSpPr>
        <p:spPr>
          <a:xfrm>
            <a:off x="477400" y="1662625"/>
            <a:ext cx="8229600" cy="320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a:t>Max's Law (2009 OR Senate Bill 348) This Oregon law applies to school-related sports. It is named after Max Conradt, a high school quarterback who sustained a concussion in a football game. Without receiving medical clearance, he played in the next game. Max collapsed at halftime due to massive bleeding in his brain, even though no remarkable hits were observed. He required multiple brain surgeries, and was in a coma for three months and now lives in a group home for adults with brain injuries.</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Font typeface="Arial"/>
              <a:buNone/>
            </a:pPr>
            <a:r>
              <a:rPr lang="en" sz="1300"/>
              <a:t>Jenna's Law (2013 OR Senate Bill 721) Jenna's Law was signed enacted in 2013, and became effective January 1, 2014. It is named after Jenna Sneva, a young woman who sustained at least 11 concussions while participating in club soccer and competitive skiing. She suffered physical and cognitive deficits (difficulty thinking) from repeated brain injuries. Jenna's Law essentially extends Max's Law to nonschool-affiliated sports for youth athletes.   </a:t>
            </a:r>
            <a:endParaRPr sz="1300"/>
          </a:p>
          <a:p>
            <a:pPr marL="0" lvl="0" indent="0" algn="l" rtl="0">
              <a:lnSpc>
                <a:spcPct val="100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3200"/>
              <a:buNone/>
            </a:pPr>
            <a:endParaRPr sz="1300"/>
          </a:p>
        </p:txBody>
      </p:sp>
      <p:sp>
        <p:nvSpPr>
          <p:cNvPr id="173" name="Google Shape;173;p21"/>
          <p:cNvSpPr txBox="1">
            <a:spLocks noGrp="1"/>
          </p:cNvSpPr>
          <p:nvPr>
            <p:ph type="title"/>
          </p:nvPr>
        </p:nvSpPr>
        <p:spPr>
          <a:xfrm>
            <a:off x="-28300" y="169800"/>
            <a:ext cx="9172200" cy="1153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Oregon State Laws </a:t>
            </a:r>
            <a:endParaRPr/>
          </a:p>
          <a:p>
            <a:pPr marL="0" lvl="0" indent="0" algn="ctr" rtl="0">
              <a:lnSpc>
                <a:spcPct val="100000"/>
              </a:lnSpc>
              <a:spcBef>
                <a:spcPts val="0"/>
              </a:spcBef>
              <a:spcAft>
                <a:spcPts val="0"/>
              </a:spcAft>
              <a:buSzPts val="4000"/>
              <a:buNone/>
            </a:pPr>
            <a:r>
              <a:rPr lang="en"/>
              <a:t>Regarding Concussions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ctrTitle"/>
          </p:nvPr>
        </p:nvSpPr>
        <p:spPr>
          <a:xfrm>
            <a:off x="734400" y="459875"/>
            <a:ext cx="7675200" cy="3813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7200"/>
              <a:t>Common </a:t>
            </a:r>
            <a:br>
              <a:rPr lang="en" sz="7200"/>
            </a:br>
            <a:r>
              <a:rPr lang="en" sz="7200"/>
              <a:t>Safety </a:t>
            </a:r>
            <a:br>
              <a:rPr lang="en" sz="7200"/>
            </a:br>
            <a:r>
              <a:rPr lang="en" sz="7200"/>
              <a:t>Issues</a:t>
            </a:r>
            <a:endParaRPr sz="7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body" idx="1"/>
          </p:nvPr>
        </p:nvSpPr>
        <p:spPr>
          <a:xfrm>
            <a:off x="1295400" y="1403475"/>
            <a:ext cx="6235200" cy="320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Before the game starts, the managers of both teams must agree on the fitness of the playing field.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After the game starts, the umpire-in-chief is the sole judge as to whether and when play is suspended during a game because of unsuitable weather conditions or the unfit condition of the playing field.</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The umpire-in-chief also determines whether to resume or terminate play after a suspension.  </a:t>
            </a:r>
            <a:endParaRPr sz="2000"/>
          </a:p>
        </p:txBody>
      </p:sp>
      <p:sp>
        <p:nvSpPr>
          <p:cNvPr id="184" name="Google Shape;184;p23"/>
          <p:cNvSpPr txBox="1">
            <a:spLocks noGrp="1"/>
          </p:cNvSpPr>
          <p:nvPr>
            <p:ph type="title"/>
          </p:nvPr>
        </p:nvSpPr>
        <p:spPr>
          <a:xfrm>
            <a:off x="193100" y="205975"/>
            <a:ext cx="87864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Fitness of the Field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body" idx="1"/>
          </p:nvPr>
        </p:nvSpPr>
        <p:spPr>
          <a:xfrm>
            <a:off x="1676400" y="1860675"/>
            <a:ext cx="5866800" cy="184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Only uniformed players, managers, coaches and umpires are allowed on the playing field.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Batboys and batgirls are not allowed on the field or in the dugout.</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p:txBody>
      </p:sp>
      <p:sp>
        <p:nvSpPr>
          <p:cNvPr id="190" name="Google Shape;190;p24"/>
          <p:cNvSpPr txBox="1">
            <a:spLocks noGrp="1"/>
          </p:cNvSpPr>
          <p:nvPr>
            <p:ph type="title"/>
          </p:nvPr>
        </p:nvSpPr>
        <p:spPr>
          <a:xfrm>
            <a:off x="193100" y="205975"/>
            <a:ext cx="87864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Persons Allowed on the Field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Prohibited Items</a:t>
            </a:r>
            <a:endParaRPr/>
          </a:p>
        </p:txBody>
      </p:sp>
      <p:sp>
        <p:nvSpPr>
          <p:cNvPr id="196" name="Google Shape;196;p25"/>
          <p:cNvSpPr txBox="1">
            <a:spLocks noGrp="1"/>
          </p:cNvSpPr>
          <p:nvPr>
            <p:ph type="body" idx="1"/>
          </p:nvPr>
        </p:nvSpPr>
        <p:spPr>
          <a:xfrm>
            <a:off x="457200" y="1648640"/>
            <a:ext cx="8229600" cy="303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Players must not wear jewelry such as rings, watches, earrings, bracelets, necklaces, or any hard cosmetic decorative items. The material making up the decorative item is irrelevant.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Exception: Players may wear medical alert jewelry.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Clr>
                <a:schemeClr val="dk1"/>
              </a:buClr>
              <a:buSzPts val="1100"/>
              <a:buFont typeface="Arial"/>
              <a:buNone/>
            </a:pPr>
            <a:r>
              <a:rPr lang="en" sz="2000"/>
              <a:t>Players must not play with a cast. They must remain in the dugout.</a:t>
            </a:r>
            <a:endParaRPr sz="20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r>
              <a:rPr lang="en" sz="2000"/>
              <a:t>In the Major Division and below, players may not wear metal spikes.</a:t>
            </a:r>
            <a:endParaRPr sz="20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Glasses and Sunglasses</a:t>
            </a:r>
            <a:endParaRPr/>
          </a:p>
        </p:txBody>
      </p:sp>
      <p:sp>
        <p:nvSpPr>
          <p:cNvPr id="202" name="Google Shape;202;p26"/>
          <p:cNvSpPr txBox="1">
            <a:spLocks noGrp="1"/>
          </p:cNvSpPr>
          <p:nvPr>
            <p:ph type="body" idx="1"/>
          </p:nvPr>
        </p:nvSpPr>
        <p:spPr>
          <a:xfrm>
            <a:off x="1600200" y="1860675"/>
            <a:ext cx="5717400" cy="240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t>Glasses are allowed.</a:t>
            </a:r>
            <a:endParaRPr sz="20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r>
              <a:rPr lang="en" sz="2000"/>
              <a:t>Sunglasses are allowed.</a:t>
            </a:r>
            <a:endParaRPr sz="20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r>
              <a:rPr lang="en" sz="2000"/>
              <a:t>No prescription required.</a:t>
            </a:r>
            <a:endParaRPr sz="20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r>
              <a:rPr lang="en" sz="2000"/>
              <a:t>Players can wear sunglasses on top of their hat.</a:t>
            </a:r>
            <a:r>
              <a:rPr lang="en" sz="2000" b="1"/>
              <a:t> </a:t>
            </a:r>
            <a:endParaRPr sz="20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body" idx="1"/>
          </p:nvPr>
        </p:nvSpPr>
        <p:spPr>
          <a:xfrm>
            <a:off x="1143000" y="1244250"/>
            <a:ext cx="7363800" cy="373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All catchers in all divisions must wear:</a:t>
            </a:r>
            <a:endParaRPr sz="2000"/>
          </a:p>
          <a:p>
            <a:pPr marL="0" lvl="0" indent="0" algn="l" rtl="0">
              <a:lnSpc>
                <a:spcPct val="100000"/>
              </a:lnSpc>
              <a:spcBef>
                <a:spcPts val="0"/>
              </a:spcBef>
              <a:spcAft>
                <a:spcPts val="0"/>
              </a:spcAft>
              <a:buSzPts val="3200"/>
              <a:buNone/>
            </a:pPr>
            <a:endParaRPr sz="2000"/>
          </a:p>
          <a:p>
            <a:pPr marL="914400" lvl="0" indent="-355600" algn="l" rtl="0">
              <a:lnSpc>
                <a:spcPct val="100000"/>
              </a:lnSpc>
              <a:spcBef>
                <a:spcPts val="0"/>
              </a:spcBef>
              <a:spcAft>
                <a:spcPts val="0"/>
              </a:spcAft>
              <a:buSzPts val="2000"/>
              <a:buChar char="●"/>
            </a:pPr>
            <a:r>
              <a:rPr lang="en" sz="2000"/>
              <a:t>Catcher’s mitt and shin guards</a:t>
            </a:r>
            <a:endParaRPr sz="2000"/>
          </a:p>
          <a:p>
            <a:pPr marL="914400" lvl="0" indent="-355600" algn="l" rtl="0">
              <a:lnSpc>
                <a:spcPct val="100000"/>
              </a:lnSpc>
              <a:spcBef>
                <a:spcPts val="0"/>
              </a:spcBef>
              <a:spcAft>
                <a:spcPts val="0"/>
              </a:spcAft>
              <a:buSzPts val="2000"/>
              <a:buChar char="●"/>
            </a:pPr>
            <a:r>
              <a:rPr lang="en" sz="2000"/>
              <a:t>Traditional helmet and mask or a hockey style helmet</a:t>
            </a:r>
            <a:endParaRPr sz="2000"/>
          </a:p>
          <a:p>
            <a:pPr marL="914400" lvl="0" indent="-355600" algn="l" rtl="0">
              <a:lnSpc>
                <a:spcPct val="100000"/>
              </a:lnSpc>
              <a:spcBef>
                <a:spcPts val="0"/>
              </a:spcBef>
              <a:spcAft>
                <a:spcPts val="0"/>
              </a:spcAft>
              <a:buSzPts val="2000"/>
              <a:buChar char="●"/>
            </a:pPr>
            <a:r>
              <a:rPr lang="en" sz="2000"/>
              <a:t>“Dangling” throat protector</a:t>
            </a:r>
            <a:endParaRPr sz="2000"/>
          </a:p>
          <a:p>
            <a:pPr marL="914400" lvl="0" indent="-355600" algn="l" rtl="0">
              <a:lnSpc>
                <a:spcPct val="100000"/>
              </a:lnSpc>
              <a:spcBef>
                <a:spcPts val="0"/>
              </a:spcBef>
              <a:spcAft>
                <a:spcPts val="0"/>
              </a:spcAft>
              <a:buSzPts val="2000"/>
              <a:buChar char="●"/>
            </a:pPr>
            <a:r>
              <a:rPr lang="en" sz="2000"/>
              <a:t>Short-model or long-model chest protector.</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Male catchers must wear a protective cup.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Clr>
                <a:schemeClr val="dk1"/>
              </a:buClr>
              <a:buSzPts val="1100"/>
              <a:buFont typeface="Arial"/>
              <a:buNone/>
            </a:pPr>
            <a:r>
              <a:rPr lang="en" sz="2000"/>
              <a:t>Catchers must wear a catcher’s helmet with dangling throat guard during games, pitcher warm-up, and any form of infield or infield/outfield practice.</a:t>
            </a:r>
            <a:endParaRPr sz="2000"/>
          </a:p>
          <a:p>
            <a:pPr marL="0" lvl="0" indent="0" algn="l" rtl="0">
              <a:lnSpc>
                <a:spcPct val="100000"/>
              </a:lnSpc>
              <a:spcBef>
                <a:spcPts val="0"/>
              </a:spcBef>
              <a:spcAft>
                <a:spcPts val="0"/>
              </a:spcAft>
              <a:buClr>
                <a:schemeClr val="dk1"/>
              </a:buClr>
              <a:buSzPts val="1100"/>
              <a:buFont typeface="Arial"/>
              <a:buNone/>
            </a:pPr>
            <a:endParaRPr sz="2000"/>
          </a:p>
        </p:txBody>
      </p:sp>
      <p:sp>
        <p:nvSpPr>
          <p:cNvPr id="208" name="Google Shape;208;p27"/>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Catchers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body" idx="1"/>
          </p:nvPr>
        </p:nvSpPr>
        <p:spPr>
          <a:xfrm>
            <a:off x="762000" y="1555875"/>
            <a:ext cx="7933200" cy="318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In all cases, whether in a game or a practice, the following players must wear a batting helmet that covers both ears:</a:t>
            </a:r>
            <a:endParaRPr sz="2000"/>
          </a:p>
          <a:p>
            <a:pPr marL="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Batters: any player holding a bat at any time</a:t>
            </a:r>
            <a:endParaRPr sz="2000"/>
          </a:p>
          <a:p>
            <a:pPr marL="45720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Base Runners: any player depicted as a base runner at any time</a:t>
            </a:r>
            <a:endParaRPr sz="2000"/>
          </a:p>
          <a:p>
            <a:pPr marL="45720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Base Coaches: any player depicted as a base coach at any time</a:t>
            </a:r>
            <a:endParaRPr sz="2000"/>
          </a:p>
          <a:p>
            <a:pPr marL="45720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Adult Base Coaches and defensive players: helmet is optional</a:t>
            </a:r>
            <a:endParaRPr sz="2000"/>
          </a:p>
        </p:txBody>
      </p:sp>
      <p:sp>
        <p:nvSpPr>
          <p:cNvPr id="214" name="Google Shape;214;p28"/>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Batting Helmets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Batting Helmets</a:t>
            </a:r>
            <a:endParaRPr/>
          </a:p>
        </p:txBody>
      </p:sp>
      <p:sp>
        <p:nvSpPr>
          <p:cNvPr id="220" name="Google Shape;220;p29"/>
          <p:cNvSpPr txBox="1">
            <a:spLocks noGrp="1"/>
          </p:cNvSpPr>
          <p:nvPr>
            <p:ph type="body" idx="1"/>
          </p:nvPr>
        </p:nvSpPr>
        <p:spPr>
          <a:xfrm>
            <a:off x="762000" y="1784475"/>
            <a:ext cx="8229600" cy="27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Face masks or face shields are allowed but not required.</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Helmets MUST be NOCSAE-approved (noted on helmet).</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Helmets must NOT include any words, letters, logos, stickers, paint etc., unless applied or approved by the manufacturer.</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Highly polished, chrome colored batting helmets are not allowed.</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p:nvPr/>
        </p:nvSpPr>
        <p:spPr>
          <a:xfrm>
            <a:off x="0" y="49525"/>
            <a:ext cx="9144000" cy="458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dk2"/>
                </a:solidFill>
                <a:latin typeface="Trebuchet MS"/>
                <a:ea typeface="Trebuchet MS"/>
                <a:cs typeface="Trebuchet MS"/>
                <a:sym typeface="Trebuchet MS"/>
              </a:rPr>
              <a:t>General Guidelines for</a:t>
            </a:r>
            <a:r>
              <a:rPr lang="en" sz="4000" b="1" i="0" u="none" strike="noStrike" cap="none">
                <a:solidFill>
                  <a:schemeClr val="lt1"/>
                </a:solidFill>
                <a:latin typeface="Trebuchet MS"/>
                <a:ea typeface="Trebuchet MS"/>
                <a:cs typeface="Trebuchet MS"/>
                <a:sym typeface="Trebuchet MS"/>
              </a:rPr>
              <a:t/>
            </a:r>
            <a:br>
              <a:rPr lang="en" sz="4000" b="1" i="0" u="none" strike="noStrike" cap="none">
                <a:solidFill>
                  <a:schemeClr val="lt1"/>
                </a:solidFill>
                <a:latin typeface="Trebuchet MS"/>
                <a:ea typeface="Trebuchet MS"/>
                <a:cs typeface="Trebuchet MS"/>
                <a:sym typeface="Trebuchet MS"/>
              </a:rPr>
            </a:br>
            <a:r>
              <a:rPr lang="en" sz="2400" b="0" i="0" u="none" strike="noStrike" cap="none">
                <a:solidFill>
                  <a:schemeClr val="dk2"/>
                </a:solidFill>
                <a:latin typeface="Trebuchet MS"/>
                <a:ea typeface="Trebuchet MS"/>
                <a:cs typeface="Trebuchet MS"/>
                <a:sym typeface="Trebuchet MS"/>
              </a:rPr>
              <a:t>Participants &amp; Spectators</a:t>
            </a:r>
            <a:endParaRPr sz="24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a:t>Clackams </a:t>
            </a:r>
            <a:r>
              <a:rPr lang="en" sz="1300" b="0" i="0" u="none" strike="noStrike" cap="none">
                <a:solidFill>
                  <a:srgbClr val="003171"/>
                </a:solidFill>
                <a:latin typeface="Trebuchet MS"/>
                <a:ea typeface="Trebuchet MS"/>
                <a:cs typeface="Trebuchet MS"/>
                <a:sym typeface="Trebuchet MS"/>
              </a:rPr>
              <a:t>Little League (</a:t>
            </a:r>
            <a:r>
              <a:rPr lang="en" sz="1300">
                <a:solidFill>
                  <a:srgbClr val="003171"/>
                </a:solidFill>
                <a:latin typeface="Trebuchet MS"/>
                <a:ea typeface="Trebuchet MS"/>
                <a:cs typeface="Trebuchet MS"/>
                <a:sym typeface="Trebuchet MS"/>
              </a:rPr>
              <a:t>C</a:t>
            </a:r>
            <a:r>
              <a:rPr lang="en" sz="1300" b="0" i="0" u="none" strike="noStrike" cap="none">
                <a:solidFill>
                  <a:srgbClr val="003171"/>
                </a:solidFill>
                <a:latin typeface="Trebuchet MS"/>
                <a:ea typeface="Trebuchet MS"/>
                <a:cs typeface="Trebuchet MS"/>
                <a:sym typeface="Trebuchet MS"/>
              </a:rPr>
              <a:t>LL) strongly encourages those at higher risk for severe COVID-19 complications and their family members to continue to stay home to reduce their</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risk of exposure.</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a:solidFill>
                  <a:srgbClr val="003171"/>
                </a:solidFill>
                <a:latin typeface="Trebuchet MS"/>
                <a:ea typeface="Trebuchet MS"/>
                <a:cs typeface="Trebuchet MS"/>
                <a:sym typeface="Trebuchet MS"/>
              </a:rPr>
              <a:t>C</a:t>
            </a:r>
            <a:r>
              <a:rPr lang="en" sz="1300" b="0" i="0" u="none" strike="noStrike" cap="none">
                <a:solidFill>
                  <a:srgbClr val="003171"/>
                </a:solidFill>
                <a:latin typeface="Trebuchet MS"/>
                <a:ea typeface="Trebuchet MS"/>
                <a:cs typeface="Trebuchet MS"/>
                <a:sym typeface="Trebuchet MS"/>
              </a:rPr>
              <a:t>LL will follow all pertinent guidance from the Oregon Health Authority (OHA) and the Oregon Schools</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Activities Association (OSAA).</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Teams will keep participant logs for practices and games.</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 </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Teams will name at least one parent safety coordinator per event to assist or oversee sanitizing, social</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distancing, participant logs, and other safety measures.</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The umpires will have the authority to stop games if proper mask wearing, physical distancing, or</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equipment use standards are not maintained.</a:t>
            </a: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317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3171"/>
                </a:solidFill>
                <a:latin typeface="Trebuchet MS"/>
                <a:ea typeface="Trebuchet MS"/>
                <a:cs typeface="Trebuchet MS"/>
                <a:sym typeface="Trebuchet MS"/>
              </a:rPr>
              <a:t>Families must do their part (for instance: staying away when sick, reporting COVID-19 related exposure to the coaching staff and league, following allowable group size to attend ballgames, etc.).</a:t>
            </a:r>
            <a:endParaRPr sz="1300" b="0" i="0" u="none" strike="noStrike" cap="none">
              <a:solidFill>
                <a:srgbClr val="00317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On Deck Batters: Major &amp; Below</a:t>
            </a:r>
            <a:endParaRPr/>
          </a:p>
        </p:txBody>
      </p:sp>
      <p:sp>
        <p:nvSpPr>
          <p:cNvPr id="226" name="Google Shape;226;p30"/>
          <p:cNvSpPr txBox="1">
            <a:spLocks noGrp="1"/>
          </p:cNvSpPr>
          <p:nvPr>
            <p:ph type="body" idx="1"/>
          </p:nvPr>
        </p:nvSpPr>
        <p:spPr>
          <a:xfrm>
            <a:off x="1066800" y="1708275"/>
            <a:ext cx="7359300" cy="26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In the Major Division and below:</a:t>
            </a:r>
            <a:endParaRPr sz="2000"/>
          </a:p>
          <a:p>
            <a:pPr marL="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The on-deck position is not permitted.</a:t>
            </a:r>
            <a:endParaRPr sz="2000"/>
          </a:p>
          <a:p>
            <a:pPr marL="457200" lvl="0" indent="-355600" algn="l" rtl="0">
              <a:lnSpc>
                <a:spcPct val="100000"/>
              </a:lnSpc>
              <a:spcBef>
                <a:spcPts val="0"/>
              </a:spcBef>
              <a:spcAft>
                <a:spcPts val="0"/>
              </a:spcAft>
              <a:buSzPts val="2000"/>
              <a:buChar char="●"/>
            </a:pPr>
            <a:r>
              <a:rPr lang="en" sz="2000"/>
              <a:t>Fenced-in areas may not be used for an on-deck better. </a:t>
            </a:r>
            <a:endParaRPr sz="2000"/>
          </a:p>
          <a:p>
            <a:pPr marL="457200" lvl="0" indent="-355600" algn="l" rtl="0">
              <a:lnSpc>
                <a:spcPct val="100000"/>
              </a:lnSpc>
              <a:spcBef>
                <a:spcPts val="0"/>
              </a:spcBef>
              <a:spcAft>
                <a:spcPts val="0"/>
              </a:spcAft>
              <a:buSzPts val="2000"/>
              <a:buChar char="●"/>
            </a:pPr>
            <a:r>
              <a:rPr lang="en" sz="2000"/>
              <a:t>Only the first batter of each half-inning is allowed outside the dugout between half-innings.</a:t>
            </a:r>
            <a:endParaRPr sz="2000"/>
          </a:p>
          <a:p>
            <a:pPr marL="457200" lvl="0" indent="-355600" algn="l" rtl="0">
              <a:lnSpc>
                <a:spcPct val="100000"/>
              </a:lnSpc>
              <a:spcBef>
                <a:spcPts val="0"/>
              </a:spcBef>
              <a:spcAft>
                <a:spcPts val="0"/>
              </a:spcAft>
              <a:buSzPts val="2000"/>
              <a:buChar char="●"/>
            </a:pPr>
            <a:r>
              <a:rPr lang="en" sz="2000"/>
              <a:t>The next batter should be ready with a helmet on, but may not pick up a bat until it is his/her turn to bat.</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On Deck Batters: 50/70</a:t>
            </a:r>
            <a:endParaRPr/>
          </a:p>
        </p:txBody>
      </p:sp>
      <p:sp>
        <p:nvSpPr>
          <p:cNvPr id="232" name="Google Shape;232;p31"/>
          <p:cNvSpPr txBox="1">
            <a:spLocks noGrp="1"/>
          </p:cNvSpPr>
          <p:nvPr>
            <p:ph type="body" idx="1"/>
          </p:nvPr>
        </p:nvSpPr>
        <p:spPr>
          <a:xfrm>
            <a:off x="1066800" y="1936875"/>
            <a:ext cx="7359300" cy="242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In the Intermediate Division (50/70) Division:</a:t>
            </a:r>
            <a:endParaRPr sz="2000"/>
          </a:p>
          <a:p>
            <a:pPr marL="0" lvl="0" indent="0" algn="l" rtl="0">
              <a:lnSpc>
                <a:spcPct val="100000"/>
              </a:lnSpc>
              <a:spcBef>
                <a:spcPts val="0"/>
              </a:spcBef>
              <a:spcAft>
                <a:spcPts val="0"/>
              </a:spcAft>
              <a:buSzPts val="3200"/>
              <a:buNone/>
            </a:pPr>
            <a:endParaRPr sz="2000"/>
          </a:p>
          <a:p>
            <a:pPr marL="457200" lvl="0" indent="-355600" algn="l" rtl="0">
              <a:lnSpc>
                <a:spcPct val="100000"/>
              </a:lnSpc>
              <a:spcBef>
                <a:spcPts val="0"/>
              </a:spcBef>
              <a:spcAft>
                <a:spcPts val="0"/>
              </a:spcAft>
              <a:buSzPts val="2000"/>
              <a:buChar char="●"/>
            </a:pPr>
            <a:r>
              <a:rPr lang="en" sz="2000"/>
              <a:t>The on-deck position is permitted. </a:t>
            </a:r>
            <a:endParaRPr sz="2000"/>
          </a:p>
          <a:p>
            <a:pPr marL="457200" lvl="0" indent="-355600" algn="l" rtl="0">
              <a:lnSpc>
                <a:spcPct val="100000"/>
              </a:lnSpc>
              <a:spcBef>
                <a:spcPts val="0"/>
              </a:spcBef>
              <a:spcAft>
                <a:spcPts val="0"/>
              </a:spcAft>
              <a:buSzPts val="2000"/>
              <a:buChar char="●"/>
            </a:pPr>
            <a:r>
              <a:rPr lang="en" sz="2000"/>
              <a:t>Right-handed batter, on-deck position is near third base.</a:t>
            </a:r>
            <a:endParaRPr sz="2000"/>
          </a:p>
          <a:p>
            <a:pPr marL="457200" lvl="0" indent="-355600" algn="l" rtl="0">
              <a:lnSpc>
                <a:spcPct val="100000"/>
              </a:lnSpc>
              <a:spcBef>
                <a:spcPts val="0"/>
              </a:spcBef>
              <a:spcAft>
                <a:spcPts val="0"/>
              </a:spcAft>
              <a:buSzPts val="2000"/>
              <a:buChar char="●"/>
            </a:pPr>
            <a:r>
              <a:rPr lang="en" sz="2000"/>
              <a:t>Left-handed batter, on-deck position is near first base.</a:t>
            </a:r>
            <a:endParaRPr sz="2000"/>
          </a:p>
          <a:p>
            <a:pPr marL="457200" lvl="0" indent="-355600" algn="l" rtl="0">
              <a:lnSpc>
                <a:spcPct val="100000"/>
              </a:lnSpc>
              <a:spcBef>
                <a:spcPts val="0"/>
              </a:spcBef>
              <a:spcAft>
                <a:spcPts val="0"/>
              </a:spcAft>
              <a:buSzPts val="2000"/>
              <a:buChar char="●"/>
            </a:pPr>
            <a:r>
              <a:rPr lang="en" sz="2000"/>
              <a:t>The traditional batting donut is not permitted.</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body" idx="1"/>
          </p:nvPr>
        </p:nvSpPr>
        <p:spPr>
          <a:xfrm>
            <a:off x="1295400" y="1936875"/>
            <a:ext cx="6235200" cy="23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Managers and coaches must not warm up a pitcher:</a:t>
            </a:r>
            <a:endParaRPr sz="2000"/>
          </a:p>
          <a:p>
            <a:pPr marL="457200" lvl="0" indent="-355600" algn="l" rtl="0">
              <a:lnSpc>
                <a:spcPct val="100000"/>
              </a:lnSpc>
              <a:spcBef>
                <a:spcPts val="0"/>
              </a:spcBef>
              <a:spcAft>
                <a:spcPts val="0"/>
              </a:spcAft>
              <a:buSzPts val="2000"/>
              <a:buChar char="●"/>
            </a:pPr>
            <a:r>
              <a:rPr lang="en" sz="2000"/>
              <a:t>at home plate</a:t>
            </a:r>
            <a:endParaRPr sz="2000"/>
          </a:p>
          <a:p>
            <a:pPr marL="457200" lvl="0" indent="-355600" algn="l" rtl="0">
              <a:lnSpc>
                <a:spcPct val="100000"/>
              </a:lnSpc>
              <a:spcBef>
                <a:spcPts val="0"/>
              </a:spcBef>
              <a:spcAft>
                <a:spcPts val="0"/>
              </a:spcAft>
              <a:buSzPts val="2000"/>
              <a:buChar char="●"/>
            </a:pPr>
            <a:r>
              <a:rPr lang="en" sz="2000"/>
              <a:t>in the bullpen or</a:t>
            </a:r>
            <a:endParaRPr sz="2000"/>
          </a:p>
          <a:p>
            <a:pPr marL="457200" lvl="0" indent="-355600" algn="l" rtl="0">
              <a:lnSpc>
                <a:spcPct val="100000"/>
              </a:lnSpc>
              <a:spcBef>
                <a:spcPts val="0"/>
              </a:spcBef>
              <a:spcAft>
                <a:spcPts val="0"/>
              </a:spcAft>
              <a:buSzPts val="2000"/>
              <a:buChar char="●"/>
            </a:pPr>
            <a:r>
              <a:rPr lang="en" sz="2000"/>
              <a:t>elsewhere at any time</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They may stand by to observe a pitcher. </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p:txBody>
      </p:sp>
      <p:sp>
        <p:nvSpPr>
          <p:cNvPr id="238" name="Google Shape;238;p32"/>
          <p:cNvSpPr txBox="1">
            <a:spLocks noGrp="1"/>
          </p:cNvSpPr>
          <p:nvPr>
            <p:ph type="title"/>
          </p:nvPr>
        </p:nvSpPr>
        <p:spPr>
          <a:xfrm>
            <a:off x="193100" y="205975"/>
            <a:ext cx="87864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Coaches May Not Warm Up Pitchers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body" idx="1"/>
          </p:nvPr>
        </p:nvSpPr>
        <p:spPr>
          <a:xfrm>
            <a:off x="1143000" y="2089275"/>
            <a:ext cx="7016400" cy="23745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a:t>Catchers must wear a catcher’s helmet with dangling throat guard during games, pitcher warm-up, and any form of infield or infield/outfield practice. </a:t>
            </a:r>
            <a:endParaRPr sz="2000"/>
          </a:p>
          <a:p>
            <a:pPr marL="457200" lvl="0" indent="-355600" algn="l" rtl="0">
              <a:lnSpc>
                <a:spcPct val="100000"/>
              </a:lnSpc>
              <a:spcBef>
                <a:spcPts val="0"/>
              </a:spcBef>
              <a:spcAft>
                <a:spcPts val="0"/>
              </a:spcAft>
              <a:buSzPts val="2000"/>
              <a:buChar char="●"/>
            </a:pPr>
            <a:r>
              <a:rPr lang="en" sz="2000"/>
              <a:t>Cup and other catcher’s equipment not required.</a:t>
            </a:r>
            <a:endParaRPr sz="2000"/>
          </a:p>
          <a:p>
            <a:pPr marL="457200" lvl="0" indent="-355600" algn="l" rtl="0">
              <a:lnSpc>
                <a:spcPct val="100000"/>
              </a:lnSpc>
              <a:spcBef>
                <a:spcPts val="0"/>
              </a:spcBef>
              <a:spcAft>
                <a:spcPts val="0"/>
              </a:spcAft>
              <a:buSzPts val="2000"/>
              <a:buChar char="●"/>
            </a:pPr>
            <a:r>
              <a:rPr lang="en" sz="2000"/>
              <a:t>May squat.</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p:txBody>
      </p:sp>
      <p:sp>
        <p:nvSpPr>
          <p:cNvPr id="244" name="Google Shape;244;p33"/>
          <p:cNvSpPr txBox="1">
            <a:spLocks noGrp="1"/>
          </p:cNvSpPr>
          <p:nvPr>
            <p:ph type="title"/>
          </p:nvPr>
        </p:nvSpPr>
        <p:spPr>
          <a:xfrm>
            <a:off x="193100" y="205975"/>
            <a:ext cx="87864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Players Warming Up Pitchers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body" idx="1"/>
          </p:nvPr>
        </p:nvSpPr>
        <p:spPr>
          <a:xfrm>
            <a:off x="990600" y="1708275"/>
            <a:ext cx="7137600" cy="272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Two base coaches required</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Eligible player in uniform and/or team manager or coaches</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One adult manager or coach must remain in the dugout.</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Coaches must not leave dugouts until pitcher has completed warm-up pitches.</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endParaRPr sz="2000"/>
          </a:p>
        </p:txBody>
      </p:sp>
      <p:sp>
        <p:nvSpPr>
          <p:cNvPr id="250" name="Google Shape;250;p34"/>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Base Coaches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body" idx="1"/>
          </p:nvPr>
        </p:nvSpPr>
        <p:spPr>
          <a:xfrm>
            <a:off x="457200" y="1472700"/>
            <a:ext cx="8229600" cy="3314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3200"/>
              <a:buNone/>
            </a:pPr>
            <a:r>
              <a:rPr lang="en" sz="2000"/>
              <a:t>There is no rule that covers thrown bats.</a:t>
            </a:r>
            <a:endParaRPr sz="2000"/>
          </a:p>
          <a:p>
            <a:pPr marL="457200" lvl="0" indent="0" algn="l" rtl="0">
              <a:lnSpc>
                <a:spcPct val="100000"/>
              </a:lnSpc>
              <a:spcBef>
                <a:spcPts val="0"/>
              </a:spcBef>
              <a:spcAft>
                <a:spcPts val="0"/>
              </a:spcAft>
              <a:buSzPts val="3200"/>
              <a:buNone/>
            </a:pPr>
            <a:endParaRPr sz="2000"/>
          </a:p>
          <a:p>
            <a:pPr marL="457200" lvl="0" indent="0" algn="l" rtl="0">
              <a:lnSpc>
                <a:spcPct val="100000"/>
              </a:lnSpc>
              <a:spcBef>
                <a:spcPts val="0"/>
              </a:spcBef>
              <a:spcAft>
                <a:spcPts val="0"/>
              </a:spcAft>
              <a:buSzPts val="3200"/>
              <a:buNone/>
            </a:pPr>
            <a:r>
              <a:rPr lang="en" sz="2000"/>
              <a:t>Umpires do not have authority to call a batter “out” for throwing a bat.</a:t>
            </a:r>
            <a:endParaRPr sz="2000"/>
          </a:p>
          <a:p>
            <a:pPr marL="457200" lvl="0" indent="0" algn="l" rtl="0">
              <a:lnSpc>
                <a:spcPct val="100000"/>
              </a:lnSpc>
              <a:spcBef>
                <a:spcPts val="0"/>
              </a:spcBef>
              <a:spcAft>
                <a:spcPts val="0"/>
              </a:spcAft>
              <a:buSzPts val="3200"/>
              <a:buNone/>
            </a:pPr>
            <a:endParaRPr sz="2000"/>
          </a:p>
          <a:p>
            <a:pPr marL="457200" lvl="0" indent="0" algn="l" rtl="0">
              <a:lnSpc>
                <a:spcPct val="100000"/>
              </a:lnSpc>
              <a:spcBef>
                <a:spcPts val="0"/>
              </a:spcBef>
              <a:spcAft>
                <a:spcPts val="0"/>
              </a:spcAft>
              <a:buSzPts val="3200"/>
              <a:buNone/>
            </a:pPr>
            <a:r>
              <a:rPr lang="en" sz="2000"/>
              <a:t>If intentional, an umpire may eject a player for unsportsmanlike conduct.</a:t>
            </a:r>
            <a:endParaRPr sz="2000"/>
          </a:p>
          <a:p>
            <a:pPr marL="457200" lvl="0" indent="0" algn="l" rtl="0">
              <a:lnSpc>
                <a:spcPct val="100000"/>
              </a:lnSpc>
              <a:spcBef>
                <a:spcPts val="0"/>
              </a:spcBef>
              <a:spcAft>
                <a:spcPts val="0"/>
              </a:spcAft>
              <a:buSzPts val="3200"/>
              <a:buNone/>
            </a:pPr>
            <a:endParaRPr sz="2000"/>
          </a:p>
          <a:p>
            <a:pPr marL="457200" lvl="0" indent="0" algn="l" rtl="0">
              <a:lnSpc>
                <a:spcPct val="100000"/>
              </a:lnSpc>
              <a:spcBef>
                <a:spcPts val="0"/>
              </a:spcBef>
              <a:spcAft>
                <a:spcPts val="0"/>
              </a:spcAft>
              <a:buClr>
                <a:schemeClr val="dk1"/>
              </a:buClr>
              <a:buSzPts val="1100"/>
              <a:buFont typeface="Arial"/>
              <a:buNone/>
            </a:pPr>
            <a:r>
              <a:rPr lang="en" sz="2000"/>
              <a:t>This is harsh penalty because ejection disqualifies player from the next game. </a:t>
            </a:r>
            <a:endParaRPr sz="2000"/>
          </a:p>
        </p:txBody>
      </p:sp>
      <p:sp>
        <p:nvSpPr>
          <p:cNvPr id="256" name="Google Shape;256;p35"/>
          <p:cNvSpPr txBox="1">
            <a:spLocks noGrp="1"/>
          </p:cNvSpPr>
          <p:nvPr>
            <p:ph type="title"/>
          </p:nvPr>
        </p:nvSpPr>
        <p:spPr>
          <a:xfrm>
            <a:off x="457200" y="453600"/>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Throwing the Bat - Intentional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body" idx="1"/>
          </p:nvPr>
        </p:nvSpPr>
        <p:spPr>
          <a:xfrm>
            <a:off x="457200" y="1701449"/>
            <a:ext cx="8229600" cy="309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00387E"/>
                </a:solidFill>
              </a:rPr>
              <a:t>When a player throws a bat or engages in other potentially unsafe actions, the umpire should:</a:t>
            </a:r>
            <a:endParaRPr sz="2000">
              <a:solidFill>
                <a:srgbClr val="00387E"/>
              </a:solidFill>
            </a:endParaRPr>
          </a:p>
          <a:p>
            <a:pPr marL="457200" lvl="0" indent="-355600" algn="l" rtl="0">
              <a:lnSpc>
                <a:spcPct val="115000"/>
              </a:lnSpc>
              <a:spcBef>
                <a:spcPts val="0"/>
              </a:spcBef>
              <a:spcAft>
                <a:spcPts val="0"/>
              </a:spcAft>
              <a:buClr>
                <a:srgbClr val="00387E"/>
              </a:buClr>
              <a:buSzPts val="2000"/>
              <a:buChar char="●"/>
            </a:pPr>
            <a:r>
              <a:rPr lang="en" sz="2000">
                <a:solidFill>
                  <a:srgbClr val="00387E"/>
                </a:solidFill>
              </a:rPr>
              <a:t>Warn the player and members of the player's team.</a:t>
            </a:r>
            <a:endParaRPr sz="2000">
              <a:solidFill>
                <a:srgbClr val="00387E"/>
              </a:solidFill>
            </a:endParaRPr>
          </a:p>
          <a:p>
            <a:pPr marL="457200" lvl="0" indent="-355600" algn="l" rtl="0">
              <a:lnSpc>
                <a:spcPct val="115000"/>
              </a:lnSpc>
              <a:spcBef>
                <a:spcPts val="0"/>
              </a:spcBef>
              <a:spcAft>
                <a:spcPts val="0"/>
              </a:spcAft>
              <a:buClr>
                <a:srgbClr val="00387E"/>
              </a:buClr>
              <a:buSzPts val="2000"/>
              <a:buChar char="●"/>
            </a:pPr>
            <a:r>
              <a:rPr lang="en" sz="2000">
                <a:solidFill>
                  <a:srgbClr val="00387E"/>
                </a:solidFill>
              </a:rPr>
              <a:t>Recommend to the player’s manager to substitute for the offender until the player is properly trained.</a:t>
            </a:r>
            <a:endParaRPr sz="2000">
              <a:solidFill>
                <a:srgbClr val="00387E"/>
              </a:solidFill>
            </a:endParaRPr>
          </a:p>
          <a:p>
            <a:pPr marL="457200" lvl="0" indent="-355600" algn="l" rtl="0">
              <a:lnSpc>
                <a:spcPct val="115000"/>
              </a:lnSpc>
              <a:spcBef>
                <a:spcPts val="0"/>
              </a:spcBef>
              <a:spcAft>
                <a:spcPts val="0"/>
              </a:spcAft>
              <a:buClr>
                <a:srgbClr val="00387E"/>
              </a:buClr>
              <a:buSzPts val="2000"/>
              <a:buChar char="●"/>
            </a:pPr>
            <a:r>
              <a:rPr lang="en" sz="2000">
                <a:solidFill>
                  <a:srgbClr val="00387E"/>
                </a:solidFill>
              </a:rPr>
              <a:t>Ultimately the team manager is responsible for teaching the players the proper way to discard a bat.</a:t>
            </a:r>
            <a:endParaRPr sz="2000">
              <a:solidFill>
                <a:srgbClr val="00387E"/>
              </a:solidFill>
            </a:endParaRPr>
          </a:p>
        </p:txBody>
      </p:sp>
      <p:sp>
        <p:nvSpPr>
          <p:cNvPr id="262" name="Google Shape;262;p36"/>
          <p:cNvSpPr txBox="1">
            <a:spLocks noGrp="1"/>
          </p:cNvSpPr>
          <p:nvPr>
            <p:ph type="title"/>
          </p:nvPr>
        </p:nvSpPr>
        <p:spPr>
          <a:xfrm>
            <a:off x="457200" y="453600"/>
            <a:ext cx="8229600" cy="99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
              <a:t>Throwing the Bat - Unintentional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body" idx="1"/>
          </p:nvPr>
        </p:nvSpPr>
        <p:spPr>
          <a:xfrm>
            <a:off x="1752600" y="1549050"/>
            <a:ext cx="5580000" cy="30549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3200"/>
              <a:buNone/>
            </a:pPr>
            <a:r>
              <a:rPr lang="en" sz="2000"/>
              <a:t>The runner is out when:</a:t>
            </a:r>
            <a:endParaRPr sz="2000"/>
          </a:p>
          <a:p>
            <a:pPr marL="1371600" lvl="0" indent="-355600" algn="l" rtl="0">
              <a:lnSpc>
                <a:spcPct val="100000"/>
              </a:lnSpc>
              <a:spcBef>
                <a:spcPts val="0"/>
              </a:spcBef>
              <a:spcAft>
                <a:spcPts val="0"/>
              </a:spcAft>
              <a:buSzPts val="2000"/>
              <a:buChar char="●"/>
            </a:pPr>
            <a:r>
              <a:rPr lang="en" sz="2000"/>
              <a:t>the runner does not slide </a:t>
            </a:r>
            <a:r>
              <a:rPr lang="en" sz="2000" u="sng"/>
              <a:t>or</a:t>
            </a:r>
            <a:endParaRPr sz="2000" u="sng"/>
          </a:p>
          <a:p>
            <a:pPr marL="1371600" lvl="0" indent="-355600" algn="l" rtl="0">
              <a:lnSpc>
                <a:spcPct val="100000"/>
              </a:lnSpc>
              <a:spcBef>
                <a:spcPts val="0"/>
              </a:spcBef>
              <a:spcAft>
                <a:spcPts val="0"/>
              </a:spcAft>
              <a:buSzPts val="2000"/>
              <a:buChar char="●"/>
            </a:pPr>
            <a:r>
              <a:rPr lang="en" sz="2000" u="sng"/>
              <a:t>attempt</a:t>
            </a:r>
            <a:r>
              <a:rPr lang="en" sz="2000"/>
              <a:t> to get around a fielder</a:t>
            </a:r>
            <a:endParaRPr sz="2000"/>
          </a:p>
          <a:p>
            <a:pPr marL="1371600" lvl="0" indent="-355600" algn="l" rtl="0">
              <a:lnSpc>
                <a:spcPct val="100000"/>
              </a:lnSpc>
              <a:spcBef>
                <a:spcPts val="0"/>
              </a:spcBef>
              <a:spcAft>
                <a:spcPts val="0"/>
              </a:spcAft>
              <a:buSzPts val="2000"/>
              <a:buChar char="●"/>
            </a:pPr>
            <a:r>
              <a:rPr lang="en" sz="2000"/>
              <a:t>who has the ball </a:t>
            </a:r>
            <a:r>
              <a:rPr lang="en" sz="2000" u="sng"/>
              <a:t>and</a:t>
            </a:r>
            <a:endParaRPr sz="2000" u="sng"/>
          </a:p>
          <a:p>
            <a:pPr marL="1371600" lvl="0" indent="-355600" algn="l" rtl="0">
              <a:lnSpc>
                <a:spcPct val="100000"/>
              </a:lnSpc>
              <a:spcBef>
                <a:spcPts val="0"/>
              </a:spcBef>
              <a:spcAft>
                <a:spcPts val="0"/>
              </a:spcAft>
              <a:buSzPts val="2000"/>
              <a:buChar char="●"/>
            </a:pPr>
            <a:r>
              <a:rPr lang="en" sz="2000"/>
              <a:t>is waiting to make a tag</a:t>
            </a:r>
            <a:endParaRPr sz="2000"/>
          </a:p>
          <a:p>
            <a:pPr marL="457200" lvl="0" indent="0" algn="l" rtl="0">
              <a:lnSpc>
                <a:spcPct val="100000"/>
              </a:lnSpc>
              <a:spcBef>
                <a:spcPts val="0"/>
              </a:spcBef>
              <a:spcAft>
                <a:spcPts val="0"/>
              </a:spcAft>
              <a:buSzPts val="3200"/>
              <a:buNone/>
            </a:pPr>
            <a:endParaRPr sz="2000"/>
          </a:p>
          <a:p>
            <a:pPr marL="457200" lvl="0" indent="0" algn="l" rtl="0">
              <a:lnSpc>
                <a:spcPct val="100000"/>
              </a:lnSpc>
              <a:spcBef>
                <a:spcPts val="0"/>
              </a:spcBef>
              <a:spcAft>
                <a:spcPts val="0"/>
              </a:spcAft>
              <a:buSzPts val="3200"/>
              <a:buNone/>
            </a:pPr>
            <a:r>
              <a:rPr lang="en" sz="2000"/>
              <a:t>A runner has two other options:</a:t>
            </a:r>
            <a:endParaRPr sz="2000"/>
          </a:p>
          <a:p>
            <a:pPr marL="1371600" lvl="0" indent="-355600" algn="l" rtl="0">
              <a:lnSpc>
                <a:spcPct val="100000"/>
              </a:lnSpc>
              <a:spcBef>
                <a:spcPts val="0"/>
              </a:spcBef>
              <a:spcAft>
                <a:spcPts val="0"/>
              </a:spcAft>
              <a:buSzPts val="2000"/>
              <a:buChar char="●"/>
            </a:pPr>
            <a:r>
              <a:rPr lang="en" sz="2000"/>
              <a:t>give up</a:t>
            </a:r>
            <a:endParaRPr sz="2000"/>
          </a:p>
          <a:p>
            <a:pPr marL="1371600" lvl="0" indent="-355600" algn="l" rtl="0">
              <a:lnSpc>
                <a:spcPct val="100000"/>
              </a:lnSpc>
              <a:spcBef>
                <a:spcPts val="0"/>
              </a:spcBef>
              <a:spcAft>
                <a:spcPts val="0"/>
              </a:spcAft>
              <a:buSzPts val="2000"/>
              <a:buChar char="●"/>
            </a:pPr>
            <a:r>
              <a:rPr lang="en" sz="2000"/>
              <a:t>retreat</a:t>
            </a:r>
            <a:endParaRPr sz="2000"/>
          </a:p>
        </p:txBody>
      </p:sp>
      <p:sp>
        <p:nvSpPr>
          <p:cNvPr id="268" name="Google Shape;268;p37"/>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There is No Must Slide Rule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body" idx="1"/>
          </p:nvPr>
        </p:nvSpPr>
        <p:spPr>
          <a:xfrm>
            <a:off x="609600" y="1837875"/>
            <a:ext cx="8108400" cy="23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In the Major Division and below, any runner is out when the runner slides head first while advancing.</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A runner may dive head first when returning to a base.</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Falling head first is not necessarily the same as sliding. Use your judgment.   </a:t>
            </a:r>
            <a:endParaRPr sz="2000"/>
          </a:p>
        </p:txBody>
      </p:sp>
      <p:sp>
        <p:nvSpPr>
          <p:cNvPr id="274" name="Google Shape;274;p38"/>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Sliding Head First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body" idx="1"/>
          </p:nvPr>
        </p:nvSpPr>
        <p:spPr>
          <a:xfrm>
            <a:off x="990600" y="2371275"/>
            <a:ext cx="7625400" cy="119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000"/>
              <a:t>First, second, and third bases must dislodge from their anchor.</a:t>
            </a:r>
            <a:endParaRPr sz="2000"/>
          </a:p>
          <a:p>
            <a:pPr marL="0" lvl="0" indent="0" algn="l" rtl="0">
              <a:lnSpc>
                <a:spcPct val="100000"/>
              </a:lnSpc>
              <a:spcBef>
                <a:spcPts val="0"/>
              </a:spcBef>
              <a:spcAft>
                <a:spcPts val="0"/>
              </a:spcAft>
              <a:buSzPts val="3200"/>
              <a:buNone/>
            </a:pPr>
            <a:endParaRPr sz="2000"/>
          </a:p>
          <a:p>
            <a:pPr marL="0" lvl="0" indent="0" algn="l" rtl="0">
              <a:lnSpc>
                <a:spcPct val="100000"/>
              </a:lnSpc>
              <a:spcBef>
                <a:spcPts val="0"/>
              </a:spcBef>
              <a:spcAft>
                <a:spcPts val="0"/>
              </a:spcAft>
              <a:buSzPts val="3200"/>
              <a:buNone/>
            </a:pPr>
            <a:r>
              <a:rPr lang="en" sz="2000"/>
              <a:t>Breakaway bases must be used at every practice and game.</a:t>
            </a:r>
            <a:endParaRPr sz="2000"/>
          </a:p>
        </p:txBody>
      </p:sp>
      <p:sp>
        <p:nvSpPr>
          <p:cNvPr id="280" name="Google Shape;280;p39"/>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Breakaway Bases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body" idx="1"/>
          </p:nvPr>
        </p:nvSpPr>
        <p:spPr>
          <a:xfrm>
            <a:off x="106125" y="792400"/>
            <a:ext cx="9012600" cy="431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200"/>
              <a:buNone/>
            </a:pPr>
            <a:r>
              <a:rPr lang="en" sz="1300">
                <a:solidFill>
                  <a:srgbClr val="003171"/>
                </a:solidFill>
              </a:rPr>
              <a:t>Teams will follow Multnomah County guidelines for outdoor group gatherings (number of attendees etc).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All players, coaches, umpires and spectators must wear a mask properly at all times.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Umpires must stand either in the infield at least 6’ from the nearest player, or must maintain a 6’ distance from the catcher and batter if they choose to remain behind the plate.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Coaches and parent safety coordinators will advise and encourage frequent hand sanitizing.</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Players should social distance (6 feet or more) whenever they are not actively engaged in the game.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No drinking from water fountains. No shared water bottles or snacks, no seeds and no spitting. If eating is necessary, a 6 feet social distance must be maintained and hands must be sanitized before and after eating.  Water bottles should be clearly marked with the participant's name.</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No postgame huddles or handshakes.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Spectators should maintain social distancing at all times.</a:t>
            </a:r>
            <a:r>
              <a:rPr lang="en" sz="1350"/>
              <a:t> </a:t>
            </a:r>
            <a:endParaRPr sz="1350"/>
          </a:p>
        </p:txBody>
      </p:sp>
      <p:sp>
        <p:nvSpPr>
          <p:cNvPr id="71" name="Google Shape;71;p4"/>
          <p:cNvSpPr txBox="1">
            <a:spLocks noGrp="1"/>
          </p:cNvSpPr>
          <p:nvPr>
            <p:ph type="title"/>
          </p:nvPr>
        </p:nvSpPr>
        <p:spPr>
          <a:xfrm>
            <a:off x="258700" y="-2211825"/>
            <a:ext cx="8786400" cy="994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SzPts val="4000"/>
              <a:buNone/>
            </a:pPr>
            <a:endParaRPr sz="1150" b="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SzPts val="4000"/>
              <a:buNone/>
            </a:pPr>
            <a:endParaRPr/>
          </a:p>
        </p:txBody>
      </p:sp>
      <p:sp>
        <p:nvSpPr>
          <p:cNvPr id="72" name="Google Shape;72;p4"/>
          <p:cNvSpPr txBox="1"/>
          <p:nvPr/>
        </p:nvSpPr>
        <p:spPr>
          <a:xfrm>
            <a:off x="70750" y="20100"/>
            <a:ext cx="9012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dk2"/>
                </a:solidFill>
                <a:latin typeface="Trebuchet MS"/>
                <a:ea typeface="Trebuchet MS"/>
                <a:cs typeface="Trebuchet MS"/>
                <a:sym typeface="Trebuchet MS"/>
              </a:rPr>
              <a:t>Guidelines for Practices &amp; Games</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Baseball Pitch Limits</a:t>
            </a:r>
            <a:endParaRPr/>
          </a:p>
        </p:txBody>
      </p:sp>
      <p:graphicFrame>
        <p:nvGraphicFramePr>
          <p:cNvPr id="286" name="Google Shape;286;p40"/>
          <p:cNvGraphicFramePr/>
          <p:nvPr/>
        </p:nvGraphicFramePr>
        <p:xfrm>
          <a:off x="2428400" y="1725350"/>
          <a:ext cx="4111700" cy="2438250"/>
        </p:xfrm>
        <a:graphic>
          <a:graphicData uri="http://schemas.openxmlformats.org/drawingml/2006/table">
            <a:tbl>
              <a:tblPr>
                <a:noFill/>
                <a:tableStyleId>{D5FC248D-CA45-4D0C-94EC-88256B3B5ECE}</a:tableStyleId>
              </a:tblPr>
              <a:tblGrid>
                <a:gridCol w="2055850"/>
                <a:gridCol w="2055850"/>
              </a:tblGrid>
              <a:tr h="343025">
                <a:tc>
                  <a:txBody>
                    <a:bodyPr/>
                    <a:lstStyle/>
                    <a:p>
                      <a:pPr marL="0" marR="0" lvl="0" indent="0" algn="ctr" rtl="0">
                        <a:lnSpc>
                          <a:spcPct val="100000"/>
                        </a:lnSpc>
                        <a:spcBef>
                          <a:spcPts val="0"/>
                        </a:spcBef>
                        <a:spcAft>
                          <a:spcPts val="0"/>
                        </a:spcAft>
                        <a:buClr>
                          <a:schemeClr val="dk1"/>
                        </a:buClr>
                        <a:buSzPts val="1100"/>
                        <a:buFont typeface="Arial"/>
                        <a:buNone/>
                      </a:pPr>
                      <a:r>
                        <a:rPr lang="en" sz="2000" u="sng" strike="noStrike" cap="none">
                          <a:solidFill>
                            <a:schemeClr val="dk2"/>
                          </a:solidFill>
                          <a:latin typeface="Trebuchet MS"/>
                          <a:ea typeface="Trebuchet MS"/>
                          <a:cs typeface="Trebuchet MS"/>
                          <a:sym typeface="Trebuchet MS"/>
                        </a:rPr>
                        <a:t>League Age</a:t>
                      </a:r>
                      <a:r>
                        <a:rPr lang="en" sz="2000" u="none" strike="noStrike" cap="none">
                          <a:solidFill>
                            <a:schemeClr val="dk2"/>
                          </a:solidFill>
                          <a:latin typeface="Trebuchet MS"/>
                          <a:ea typeface="Trebuchet MS"/>
                          <a:cs typeface="Trebuchet MS"/>
                          <a:sym typeface="Trebuchet MS"/>
                        </a:rPr>
                        <a:t>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sng" strike="noStrike" cap="none">
                          <a:solidFill>
                            <a:schemeClr val="dk2"/>
                          </a:solidFill>
                          <a:latin typeface="Trebuchet MS"/>
                          <a:ea typeface="Trebuchet MS"/>
                          <a:cs typeface="Trebuchet MS"/>
                          <a:sym typeface="Trebuchet MS"/>
                        </a:rPr>
                        <a:t>Pitches Per Day</a:t>
                      </a:r>
                      <a:endParaRPr sz="1400" u="none" strike="noStrike" cap="none"/>
                    </a:p>
                  </a:txBody>
                  <a:tcPr marL="91425" marR="91425" marT="91425" marB="91425"/>
                </a:tc>
              </a:tr>
              <a:tr h="343025">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7-8</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50</a:t>
                      </a:r>
                      <a:endParaRPr sz="1400" u="none" strike="noStrike" cap="none"/>
                    </a:p>
                  </a:txBody>
                  <a:tcPr marL="91425" marR="91425" marT="91425" marB="91425"/>
                </a:tc>
              </a:tr>
              <a:tr h="343025">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9-10</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75</a:t>
                      </a:r>
                      <a:endParaRPr sz="1400" u="none" strike="noStrike" cap="none"/>
                    </a:p>
                  </a:txBody>
                  <a:tcPr marL="91425" marR="91425" marT="91425" marB="91425"/>
                </a:tc>
              </a:tr>
              <a:tr h="343025">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11-12</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85</a:t>
                      </a:r>
                      <a:endParaRPr sz="1400" u="none" strike="noStrike" cap="none"/>
                    </a:p>
                  </a:txBody>
                  <a:tcPr marL="91425" marR="91425" marT="91425" marB="91425"/>
                </a:tc>
              </a:tr>
              <a:tr h="343025">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13-16</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95</a:t>
                      </a:r>
                      <a:endParaRPr sz="1400" u="none" strike="noStrike" cap="none"/>
                    </a:p>
                  </a:txBody>
                  <a:tcPr marL="91425" marR="91425" marT="91425" marB="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Baseball Rest Periods</a:t>
            </a:r>
            <a:endParaRPr/>
          </a:p>
        </p:txBody>
      </p:sp>
      <p:graphicFrame>
        <p:nvGraphicFramePr>
          <p:cNvPr id="292" name="Google Shape;292;p41"/>
          <p:cNvGraphicFramePr/>
          <p:nvPr/>
        </p:nvGraphicFramePr>
        <p:xfrm>
          <a:off x="2273950" y="1209750"/>
          <a:ext cx="4394300" cy="2925900"/>
        </p:xfrm>
        <a:graphic>
          <a:graphicData uri="http://schemas.openxmlformats.org/drawingml/2006/table">
            <a:tbl>
              <a:tblPr>
                <a:noFill/>
                <a:tableStyleId>{D5FC248D-CA45-4D0C-94EC-88256B3B5ECE}</a:tableStyleId>
              </a:tblPr>
              <a:tblGrid>
                <a:gridCol w="2197150"/>
                <a:gridCol w="2197150"/>
              </a:tblGrid>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sng" strike="noStrike" cap="none">
                          <a:solidFill>
                            <a:schemeClr val="dk2"/>
                          </a:solidFill>
                          <a:latin typeface="Trebuchet MS"/>
                          <a:ea typeface="Trebuchet MS"/>
                          <a:cs typeface="Trebuchet MS"/>
                          <a:sym typeface="Trebuchet MS"/>
                        </a:rPr>
                        <a:t>Pitches</a:t>
                      </a:r>
                      <a:endParaRPr sz="1400" u="sng"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sng" strike="noStrike" cap="none">
                          <a:solidFill>
                            <a:schemeClr val="dk2"/>
                          </a:solidFill>
                          <a:latin typeface="Trebuchet MS"/>
                          <a:ea typeface="Trebuchet MS"/>
                          <a:cs typeface="Trebuchet MS"/>
                          <a:sym typeface="Trebuchet MS"/>
                        </a:rPr>
                        <a:t>Days Rest</a:t>
                      </a:r>
                      <a:endParaRPr sz="1400" u="sng" strike="noStrike" cap="none"/>
                    </a:p>
                  </a:txBody>
                  <a:tcPr marL="91425" marR="91425" marT="91425" marB="91425"/>
                </a:tc>
              </a:tr>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0-20</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0</a:t>
                      </a:r>
                      <a:endParaRPr sz="1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21-35</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1</a:t>
                      </a:r>
                      <a:endParaRPr sz="1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36-50</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2</a:t>
                      </a:r>
                      <a:endParaRPr sz="1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51-65</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3</a:t>
                      </a:r>
                      <a:endParaRPr sz="1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66 or more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2000" u="none" strike="noStrike" cap="none">
                          <a:solidFill>
                            <a:schemeClr val="dk2"/>
                          </a:solidFill>
                          <a:latin typeface="Trebuchet MS"/>
                          <a:ea typeface="Trebuchet MS"/>
                          <a:cs typeface="Trebuchet MS"/>
                          <a:sym typeface="Trebuchet MS"/>
                        </a:rPr>
                        <a:t>4</a:t>
                      </a:r>
                      <a:endParaRPr sz="1400" u="none" strike="noStrike" cap="none"/>
                    </a:p>
                  </a:txBody>
                  <a:tcPr marL="91425" marR="91425" marT="91425" marB="91425"/>
                </a:tc>
              </a:tr>
            </a:tbl>
          </a:graphicData>
        </a:graphic>
      </p:graphicFrame>
      <p:sp>
        <p:nvSpPr>
          <p:cNvPr id="293" name="Google Shape;293;p41"/>
          <p:cNvSpPr txBox="1"/>
          <p:nvPr/>
        </p:nvSpPr>
        <p:spPr>
          <a:xfrm>
            <a:off x="1712350" y="4296725"/>
            <a:ext cx="5620800" cy="66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2"/>
                </a:solidFill>
                <a:latin typeface="Trebuchet MS"/>
                <a:ea typeface="Trebuchet MS"/>
                <a:cs typeface="Trebuchet MS"/>
                <a:sym typeface="Trebuchet MS"/>
              </a:rPr>
              <a:t>A pitcher may not pitch in 3 consecutive days.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457200" y="205975"/>
            <a:ext cx="8229600" cy="137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Pitch Limit and Rest Period Exceptions</a:t>
            </a:r>
            <a:endParaRPr/>
          </a:p>
        </p:txBody>
      </p:sp>
      <p:sp>
        <p:nvSpPr>
          <p:cNvPr id="299" name="Google Shape;299;p42"/>
          <p:cNvSpPr txBox="1"/>
          <p:nvPr/>
        </p:nvSpPr>
        <p:spPr>
          <a:xfrm>
            <a:off x="801800" y="2137000"/>
            <a:ext cx="7436700" cy="21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2"/>
                </a:solidFill>
                <a:latin typeface="Trebuchet MS"/>
                <a:ea typeface="Trebuchet MS"/>
                <a:cs typeface="Trebuchet MS"/>
                <a:sym typeface="Trebuchet MS"/>
              </a:rPr>
              <a:t>If a pitcher reaches a limit while facing a batter, the pitcher may continue to pitch until anyone of the following occurs:</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That batter reaches base</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That batter is put out</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The third out is made to complete the half inning or game. </a:t>
            </a:r>
            <a:endParaRPr sz="2000" b="0" i="0" u="none" strike="noStrike" cap="none">
              <a:solidFill>
                <a:schemeClr val="dk2"/>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p:nvPr/>
        </p:nvSpPr>
        <p:spPr>
          <a:xfrm>
            <a:off x="801800" y="1451200"/>
            <a:ext cx="7436700" cy="34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Pitcher to Catcher</a:t>
            </a:r>
            <a:r>
              <a:rPr lang="en" sz="2000" b="0" i="0" u="none" strike="noStrike" cap="none">
                <a:solidFill>
                  <a:schemeClr val="dk2"/>
                </a:solidFill>
                <a:latin typeface="Trebuchet MS"/>
                <a:ea typeface="Trebuchet MS"/>
                <a:cs typeface="Trebuchet MS"/>
                <a:sym typeface="Trebuchet MS"/>
              </a:rPr>
              <a:t>: </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Any pitcher who delivers 41 or more pitches in a game</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Not eligible to catch for remainder of the day</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Rule allowing pitcher to complete pitching to batter does not apply.</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Catcher to Pitcher</a:t>
            </a:r>
            <a:r>
              <a:rPr lang="en" sz="2000" b="0" i="0" u="none" strike="noStrike" cap="none">
                <a:solidFill>
                  <a:schemeClr val="dk2"/>
                </a:solidFill>
                <a:latin typeface="Trebuchet MS"/>
                <a:ea typeface="Trebuchet MS"/>
                <a:cs typeface="Trebuchet MS"/>
                <a:sym typeface="Trebuchet MS"/>
              </a:rPr>
              <a:t>:</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Any player who has played catcher for more than three innings in a game (three innings plus a pitch)</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Not eligible to pitch on that calendar day</a:t>
            </a:r>
            <a:endParaRPr sz="2000" b="0" i="0" u="none" strike="noStrike" cap="none">
              <a:solidFill>
                <a:schemeClr val="dk2"/>
              </a:solidFill>
              <a:latin typeface="Trebuchet MS"/>
              <a:ea typeface="Trebuchet MS"/>
              <a:cs typeface="Trebuchet MS"/>
              <a:sym typeface="Trebuchet MS"/>
            </a:endParaRPr>
          </a:p>
        </p:txBody>
      </p:sp>
      <p:sp>
        <p:nvSpPr>
          <p:cNvPr id="305" name="Google Shape;305;p43"/>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Catcher/Pitcher Limits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p:nvPr/>
        </p:nvSpPr>
        <p:spPr>
          <a:xfrm>
            <a:off x="878000" y="1832200"/>
            <a:ext cx="7436700" cy="24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Removed Pitcher</a:t>
            </a:r>
            <a:r>
              <a:rPr lang="en" sz="2000" b="0" i="0" u="none" strike="noStrike" cap="none">
                <a:solidFill>
                  <a:schemeClr val="dk2"/>
                </a:solidFill>
                <a:latin typeface="Trebuchet MS"/>
                <a:ea typeface="Trebuchet MS"/>
                <a:cs typeface="Trebuchet MS"/>
                <a:sym typeface="Trebuchet MS"/>
              </a:rPr>
              <a:t> (Major Division and below):</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Pitcher removed cannot return as a pitcher</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Removed Pitcher</a:t>
            </a:r>
            <a:r>
              <a:rPr lang="en" sz="2000" b="0" i="0" u="none" strike="noStrike" cap="none">
                <a:solidFill>
                  <a:schemeClr val="dk2"/>
                </a:solidFill>
                <a:latin typeface="Trebuchet MS"/>
                <a:ea typeface="Trebuchet MS"/>
                <a:cs typeface="Trebuchet MS"/>
                <a:sym typeface="Trebuchet MS"/>
              </a:rPr>
              <a:t> (50/70 Division and above):</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Pitcher removed can return as pitcher anytime in the game</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Pitcher must remain in the game in a different position</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Pitcher may return only once per game</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p:txBody>
      </p:sp>
      <p:sp>
        <p:nvSpPr>
          <p:cNvPr id="311" name="Google Shape;311;p44"/>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Removed Pitcher - Baseball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p:nvPr/>
        </p:nvSpPr>
        <p:spPr>
          <a:xfrm>
            <a:off x="1335200" y="2365600"/>
            <a:ext cx="6563700" cy="129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2"/>
                </a:solidFill>
                <a:latin typeface="Trebuchet MS"/>
                <a:ea typeface="Trebuchet MS"/>
                <a:cs typeface="Trebuchet MS"/>
                <a:sym typeface="Trebuchet MS"/>
              </a:rPr>
              <a:t>Players may not pitch in more than one game in a day.</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2"/>
                </a:solidFill>
                <a:latin typeface="Trebuchet MS"/>
                <a:ea typeface="Trebuchet MS"/>
                <a:cs typeface="Trebuchet MS"/>
                <a:sym typeface="Trebuchet MS"/>
              </a:rPr>
              <a:t>Softball</a:t>
            </a:r>
            <a:r>
              <a:rPr lang="en" sz="2000" b="0" i="0" u="none" strike="noStrike" cap="none">
                <a:solidFill>
                  <a:schemeClr val="dk2"/>
                </a:solidFill>
                <a:latin typeface="Trebuchet MS"/>
                <a:ea typeface="Trebuchet MS"/>
                <a:cs typeface="Trebuchet MS"/>
                <a:sym typeface="Trebuchet MS"/>
              </a:rPr>
              <a:t>: No such rule.</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p:txBody>
      </p:sp>
      <p:sp>
        <p:nvSpPr>
          <p:cNvPr id="317" name="Google Shape;317;p45"/>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Multiple Games - Baseball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Softball Pitch Limits and Rest</a:t>
            </a:r>
            <a:endParaRPr/>
          </a:p>
        </p:txBody>
      </p:sp>
      <p:sp>
        <p:nvSpPr>
          <p:cNvPr id="323" name="Google Shape;323;p46"/>
          <p:cNvSpPr txBox="1"/>
          <p:nvPr/>
        </p:nvSpPr>
        <p:spPr>
          <a:xfrm>
            <a:off x="801800" y="1908400"/>
            <a:ext cx="7377900" cy="29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Minor and Major Divisions</a:t>
            </a:r>
            <a:r>
              <a:rPr lang="en" sz="2000" b="0" i="0" u="none" strike="noStrike" cap="none">
                <a:solidFill>
                  <a:schemeClr val="dk2"/>
                </a:solidFill>
                <a:latin typeface="Trebuchet MS"/>
                <a:ea typeface="Trebuchet MS"/>
                <a:cs typeface="Trebuchet MS"/>
                <a:sym typeface="Trebuchet MS"/>
              </a:rPr>
              <a:t>:</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Maximum of 12 innings per day</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1 day rest required if pitch in 7 innings or more</a:t>
            </a:r>
            <a:endParaRPr sz="2000" b="0"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Delivery of 1 pitch constitutes having pitched in an inning</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2"/>
                </a:solidFill>
                <a:latin typeface="Trebuchet MS"/>
                <a:ea typeface="Trebuchet MS"/>
                <a:cs typeface="Trebuchet MS"/>
                <a:sym typeface="Trebuchet MS"/>
              </a:rPr>
              <a:t>Junior Division and above:</a:t>
            </a:r>
            <a:endParaRPr sz="2000" b="1" i="0" u="none" strike="noStrike" cap="none">
              <a:solidFill>
                <a:schemeClr val="dk2"/>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No pitching restrictions</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Removed Pitcher - Softball</a:t>
            </a:r>
            <a:endParaRPr/>
          </a:p>
        </p:txBody>
      </p:sp>
      <p:sp>
        <p:nvSpPr>
          <p:cNvPr id="329" name="Google Shape;329;p47"/>
          <p:cNvSpPr txBox="1"/>
          <p:nvPr/>
        </p:nvSpPr>
        <p:spPr>
          <a:xfrm>
            <a:off x="801800" y="1375000"/>
            <a:ext cx="7377900" cy="29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000" b="1" i="0" u="none" strike="noStrike" cap="none">
                <a:solidFill>
                  <a:schemeClr val="dk2"/>
                </a:solidFill>
                <a:latin typeface="Trebuchet MS"/>
                <a:ea typeface="Trebuchet MS"/>
                <a:cs typeface="Trebuchet MS"/>
                <a:sym typeface="Trebuchet MS"/>
              </a:rPr>
              <a:t>Minor and Major Divisions:</a:t>
            </a:r>
            <a:endParaRPr sz="2000" b="1"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2000" b="1"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r>
              <a:rPr lang="en" sz="2000" b="0" i="0" u="none" strike="noStrike" cap="none">
                <a:solidFill>
                  <a:schemeClr val="dk2"/>
                </a:solidFill>
                <a:latin typeface="Trebuchet MS"/>
                <a:ea typeface="Trebuchet MS"/>
                <a:cs typeface="Trebuchet MS"/>
                <a:sym typeface="Trebuchet MS"/>
              </a:rPr>
              <a:t>A pitcher remaining in the game, but moving to a different position, can return as a pitcher anytime in the remainder of the game but only once in the same inning as she was removed.</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r>
              <a:rPr lang="en" sz="2000" b="0" i="0" u="none" strike="noStrike" cap="none">
                <a:solidFill>
                  <a:schemeClr val="dk2"/>
                </a:solidFill>
                <a:latin typeface="Trebuchet MS"/>
                <a:ea typeface="Trebuchet MS"/>
                <a:cs typeface="Trebuchet MS"/>
                <a:sym typeface="Trebuchet MS"/>
              </a:rPr>
              <a:t>A pitcher withdrawn from the game offensively or defensively for a substitute, may not re-enter the game as a pitcher. </a:t>
            </a: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ctrTitle"/>
          </p:nvPr>
        </p:nvSpPr>
        <p:spPr>
          <a:xfrm>
            <a:off x="734400" y="459875"/>
            <a:ext cx="7675200" cy="3813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7200"/>
              <a:t>Accident Reporting Procedures</a:t>
            </a:r>
            <a:endParaRPr sz="7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p:nvPr/>
        </p:nvSpPr>
        <p:spPr>
          <a:xfrm>
            <a:off x="891450" y="1789975"/>
            <a:ext cx="7007400" cy="323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a:solidFill>
                  <a:srgbClr val="00387E"/>
                </a:solidFill>
                <a:latin typeface="Trebuchet MS"/>
                <a:ea typeface="Trebuchet MS"/>
                <a:cs typeface="Trebuchet MS"/>
                <a:sym typeface="Trebuchet MS"/>
              </a:rPr>
              <a:t>Complete Little League’s “</a:t>
            </a:r>
            <a:r>
              <a:rPr lang="en" sz="2000" b="0" i="0" u="sng" strike="noStrike" cap="none">
                <a:solidFill>
                  <a:schemeClr val="hlink"/>
                </a:solidFill>
                <a:latin typeface="Trebuchet MS"/>
                <a:ea typeface="Trebuchet MS"/>
                <a:cs typeface="Trebuchet MS"/>
                <a:sym typeface="Trebuchet MS"/>
                <a:hlinkClick r:id="rId3"/>
              </a:rPr>
              <a:t>Incident/Injury Tracking Report</a:t>
            </a:r>
            <a:r>
              <a:rPr lang="en" sz="2000" b="0" i="0" u="none" strike="noStrike" cap="none">
                <a:solidFill>
                  <a:srgbClr val="00387E"/>
                </a:solidFill>
                <a:latin typeface="Trebuchet MS"/>
                <a:ea typeface="Trebuchet MS"/>
                <a:cs typeface="Trebuchet MS"/>
                <a:sym typeface="Trebuchet MS"/>
              </a:rPr>
              <a:t>”</a:t>
            </a:r>
            <a:br>
              <a:rPr lang="en" sz="2000" b="0" i="0" u="none" strike="noStrike" cap="none">
                <a:solidFill>
                  <a:srgbClr val="00387E"/>
                </a:solidFill>
                <a:latin typeface="Trebuchet MS"/>
                <a:ea typeface="Trebuchet MS"/>
                <a:cs typeface="Trebuchet MS"/>
                <a:sym typeface="Trebuchet MS"/>
              </a:rPr>
            </a:br>
            <a:r>
              <a:rPr lang="en" sz="2000" b="0" i="0" u="none" strike="noStrike" cap="none">
                <a:solidFill>
                  <a:srgbClr val="00387E"/>
                </a:solidFill>
                <a:latin typeface="Trebuchet MS"/>
                <a:ea typeface="Trebuchet MS"/>
                <a:cs typeface="Trebuchet MS"/>
                <a:sym typeface="Trebuchet MS"/>
              </a:rPr>
              <a:t>found in the team safety kits &amp; on our website under the </a:t>
            </a:r>
            <a:r>
              <a:rPr lang="en" sz="2000" b="0" i="0" u="sng" strike="noStrike" cap="none">
                <a:solidFill>
                  <a:schemeClr val="hlink"/>
                </a:solidFill>
                <a:latin typeface="Trebuchet MS"/>
                <a:ea typeface="Trebuchet MS"/>
                <a:cs typeface="Trebuchet MS"/>
                <a:sym typeface="Trebuchet MS"/>
                <a:hlinkClick r:id="rId4"/>
              </a:rPr>
              <a:t>Safety and Insurance</a:t>
            </a:r>
            <a:r>
              <a:rPr lang="en" sz="2000" b="0" i="0" u="none" strike="noStrike" cap="none">
                <a:solidFill>
                  <a:srgbClr val="00387E"/>
                </a:solidFill>
                <a:latin typeface="Trebuchet MS"/>
                <a:ea typeface="Trebuchet MS"/>
                <a:cs typeface="Trebuchet MS"/>
                <a:sym typeface="Trebuchet MS"/>
              </a:rPr>
              <a:t> tab. </a:t>
            </a:r>
            <a:endParaRPr sz="2000" b="0" i="0" u="none" strike="noStrike" cap="none">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a:solidFill>
                  <a:srgbClr val="00387E"/>
                </a:solidFill>
                <a:latin typeface="Trebuchet MS"/>
                <a:ea typeface="Trebuchet MS"/>
                <a:cs typeface="Trebuchet MS"/>
                <a:sym typeface="Trebuchet MS"/>
              </a:rPr>
              <a:t> </a:t>
            </a:r>
            <a:endParaRPr sz="2000" b="0" i="0" u="none" strike="noStrike" cap="none">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387E"/>
              </a:solidFill>
              <a:latin typeface="Trebuchet MS"/>
              <a:ea typeface="Trebuchet MS"/>
              <a:cs typeface="Trebuchet MS"/>
              <a:sym typeface="Trebuchet MS"/>
            </a:endParaRPr>
          </a:p>
        </p:txBody>
      </p:sp>
      <p:sp>
        <p:nvSpPr>
          <p:cNvPr id="340" name="Google Shape;340;p49"/>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How to Make the Report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body" idx="1"/>
          </p:nvPr>
        </p:nvSpPr>
        <p:spPr>
          <a:xfrm>
            <a:off x="162725" y="778250"/>
            <a:ext cx="8815500" cy="406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200"/>
              <a:buNone/>
            </a:pPr>
            <a:r>
              <a:rPr lang="en" sz="1300">
                <a:solidFill>
                  <a:srgbClr val="003171"/>
                </a:solidFill>
              </a:rPr>
              <a:t>Players, coaches and spectators will complete a “pre-practice/game screening” at home before every event.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Anyone with a fever (100.4 degrees or higher) or other symptoms suggestive of Covid-19 is prohibited from the field for a minimum of 72 hours following resolution of fever and a minimum of 10 days from onset of symptoms.</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Any player or coach exposed (indoors and without a mask) to someone with COVID-19 must stay home for a period of 10 days.</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If a player or coach develops one or more symptoms of COVID-19 during the practice/game, they will be isolated away from others immediately, and sent home as soon as possible. Minors will be supervised until they are picked up by a parent.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Any COVID-19 related exposure, symptoms, or diagnosis must be immediately reported to the coaching staff and/or a league official.</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If any player or coach contracts COVID-19, his or her team will shut down for a period of time, following OHA guidelines.</a:t>
            </a:r>
            <a:endParaRPr sz="1300">
              <a:solidFill>
                <a:srgbClr val="003171"/>
              </a:solidFill>
            </a:endParaRPr>
          </a:p>
        </p:txBody>
      </p:sp>
      <p:sp>
        <p:nvSpPr>
          <p:cNvPr id="78" name="Google Shape;78;p5"/>
          <p:cNvSpPr txBox="1">
            <a:spLocks noGrp="1"/>
          </p:cNvSpPr>
          <p:nvPr>
            <p:ph type="title"/>
          </p:nvPr>
        </p:nvSpPr>
        <p:spPr>
          <a:xfrm>
            <a:off x="258700" y="-2211825"/>
            <a:ext cx="8786400" cy="994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SzPts val="4000"/>
              <a:buNone/>
            </a:pPr>
            <a:endParaRPr sz="1150" b="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SzPts val="4000"/>
              <a:buNone/>
            </a:pPr>
            <a:endParaRPr/>
          </a:p>
        </p:txBody>
      </p:sp>
      <p:sp>
        <p:nvSpPr>
          <p:cNvPr id="79" name="Google Shape;79;p5"/>
          <p:cNvSpPr txBox="1"/>
          <p:nvPr/>
        </p:nvSpPr>
        <p:spPr>
          <a:xfrm>
            <a:off x="0" y="60900"/>
            <a:ext cx="9204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800"/>
              </a:spcAft>
              <a:buClr>
                <a:srgbClr val="000000"/>
              </a:buClr>
              <a:buSzPts val="4000"/>
              <a:buFont typeface="Arial"/>
              <a:buNone/>
            </a:pPr>
            <a:r>
              <a:rPr lang="en" sz="4000" b="1" i="0" u="none" strike="noStrike" cap="none">
                <a:solidFill>
                  <a:schemeClr val="dk2"/>
                </a:solidFill>
                <a:latin typeface="Trebuchet MS"/>
                <a:ea typeface="Trebuchet MS"/>
                <a:cs typeface="Trebuchet MS"/>
                <a:sym typeface="Trebuchet MS"/>
              </a:rPr>
              <a:t>Guidelines About Attending Events</a:t>
            </a:r>
            <a:endParaRPr sz="4000" b="0" i="0" u="none" strike="noStrike" cap="none">
              <a:solidFill>
                <a:schemeClr val="dk2"/>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p:nvPr/>
        </p:nvSpPr>
        <p:spPr>
          <a:xfrm>
            <a:off x="1335200" y="537700"/>
            <a:ext cx="6563700" cy="44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dirty="0">
                <a:solidFill>
                  <a:srgbClr val="00387E"/>
                </a:solidFill>
                <a:latin typeface="Trebuchet MS"/>
                <a:ea typeface="Trebuchet MS"/>
                <a:cs typeface="Trebuchet MS"/>
                <a:sym typeface="Trebuchet MS"/>
              </a:rPr>
              <a:t>What to report:</a:t>
            </a:r>
            <a:r>
              <a:rPr lang="en" sz="2000" b="0" i="0" u="none" strike="noStrike" cap="none" dirty="0">
                <a:solidFill>
                  <a:srgbClr val="00387E"/>
                </a:solidFill>
                <a:latin typeface="Trebuchet MS"/>
                <a:ea typeface="Trebuchet MS"/>
                <a:cs typeface="Trebuchet MS"/>
                <a:sym typeface="Trebuchet MS"/>
              </a:rPr>
              <a:t> Any incident that causes any player, manager, coach, umpire, volunteer or spectator to receive first aid and/or seek medical treatment.</a:t>
            </a: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1" i="0" u="none" strike="noStrike" cap="none" dirty="0">
                <a:solidFill>
                  <a:srgbClr val="00387E"/>
                </a:solidFill>
                <a:latin typeface="Trebuchet MS"/>
                <a:ea typeface="Trebuchet MS"/>
                <a:cs typeface="Trebuchet MS"/>
                <a:sym typeface="Trebuchet MS"/>
              </a:rPr>
              <a:t>Who to report to:</a:t>
            </a:r>
            <a:r>
              <a:rPr lang="en" sz="2000" b="0" i="0" u="none" strike="noStrike" cap="none" dirty="0">
                <a:solidFill>
                  <a:srgbClr val="00387E"/>
                </a:solidFill>
                <a:latin typeface="Trebuchet MS"/>
                <a:ea typeface="Trebuchet MS"/>
                <a:cs typeface="Trebuchet MS"/>
                <a:sym typeface="Trebuchet MS"/>
              </a:rPr>
              <a:t> Contact </a:t>
            </a:r>
            <a:r>
              <a:rPr lang="en" sz="2000" b="0" i="0" u="none" strike="noStrike" cap="none" dirty="0" smtClean="0">
                <a:solidFill>
                  <a:srgbClr val="00387E"/>
                </a:solidFill>
                <a:latin typeface="Trebuchet MS"/>
                <a:ea typeface="Trebuchet MS"/>
                <a:cs typeface="Trebuchet MS"/>
                <a:sym typeface="Trebuchet MS"/>
              </a:rPr>
              <a:t>CLL’s Safety </a:t>
            </a:r>
            <a:r>
              <a:rPr lang="en" sz="2000" b="0" i="0" u="none" strike="noStrike" cap="none" dirty="0">
                <a:solidFill>
                  <a:srgbClr val="00387E"/>
                </a:solidFill>
                <a:latin typeface="Trebuchet MS"/>
                <a:ea typeface="Trebuchet MS"/>
                <a:cs typeface="Trebuchet MS"/>
                <a:sym typeface="Trebuchet MS"/>
              </a:rPr>
              <a:t>Officer by email or by phone.</a:t>
            </a: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1" i="0" u="none" strike="noStrike" cap="none" dirty="0">
                <a:solidFill>
                  <a:srgbClr val="00387E"/>
                </a:solidFill>
                <a:latin typeface="Trebuchet MS"/>
                <a:ea typeface="Trebuchet MS"/>
                <a:cs typeface="Trebuchet MS"/>
                <a:sym typeface="Trebuchet MS"/>
              </a:rPr>
              <a:t>When to report: </a:t>
            </a:r>
            <a:r>
              <a:rPr lang="en" sz="2000" b="0" i="0" u="none" strike="noStrike" cap="none" dirty="0">
                <a:solidFill>
                  <a:srgbClr val="00387E"/>
                </a:solidFill>
                <a:latin typeface="Trebuchet MS"/>
                <a:ea typeface="Trebuchet MS"/>
                <a:cs typeface="Trebuchet MS"/>
                <a:sym typeface="Trebuchet MS"/>
              </a:rPr>
              <a:t>Managers/coaches must report injuries to </a:t>
            </a:r>
            <a:r>
              <a:rPr lang="en" sz="2000" b="0" i="0" u="none" strike="noStrike" cap="none" dirty="0" smtClean="0">
                <a:solidFill>
                  <a:srgbClr val="00387E"/>
                </a:solidFill>
                <a:latin typeface="Trebuchet MS"/>
                <a:ea typeface="Trebuchet MS"/>
                <a:cs typeface="Trebuchet MS"/>
                <a:sym typeface="Trebuchet MS"/>
              </a:rPr>
              <a:t>CLL’s </a:t>
            </a:r>
            <a:r>
              <a:rPr lang="en" sz="2000" b="0" i="0" u="none" strike="noStrike" cap="none" dirty="0">
                <a:solidFill>
                  <a:srgbClr val="00387E"/>
                </a:solidFill>
                <a:latin typeface="Trebuchet MS"/>
                <a:ea typeface="Trebuchet MS"/>
                <a:cs typeface="Trebuchet MS"/>
                <a:sym typeface="Trebuchet MS"/>
              </a:rPr>
              <a:t>Safety Officer within 48 hours of the incident. If the injury is serious (or potentially serious) in nature, notify the Safety Officer via phone as soon as possible. </a:t>
            </a:r>
            <a:endParaRPr sz="2000" b="0" i="0" u="none" strike="noStrike" cap="none" dirty="0">
              <a:solidFill>
                <a:srgbClr val="00387E"/>
              </a:solidFill>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1"/>
          <p:cNvSpPr txBox="1"/>
          <p:nvPr/>
        </p:nvSpPr>
        <p:spPr>
          <a:xfrm>
            <a:off x="1335200" y="1146400"/>
            <a:ext cx="6563700" cy="37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rgbClr val="00387E"/>
                </a:solidFill>
                <a:latin typeface="Trebuchet MS"/>
                <a:ea typeface="Trebuchet MS"/>
                <a:cs typeface="Trebuchet MS"/>
                <a:sym typeface="Trebuchet MS"/>
              </a:rPr>
              <a:t>Any injury that requires professional medical attention </a:t>
            </a:r>
            <a:r>
              <a:rPr lang="en" sz="2000" b="0" i="0" u="sng" strike="noStrike" cap="none" dirty="0">
                <a:solidFill>
                  <a:srgbClr val="00387E"/>
                </a:solidFill>
                <a:latin typeface="Trebuchet MS"/>
                <a:ea typeface="Trebuchet MS"/>
                <a:cs typeface="Trebuchet MS"/>
                <a:sym typeface="Trebuchet MS"/>
              </a:rPr>
              <a:t>or</a:t>
            </a:r>
            <a:r>
              <a:rPr lang="en" sz="2000" b="0" i="0" u="none" strike="noStrike" cap="none" dirty="0">
                <a:solidFill>
                  <a:srgbClr val="00387E"/>
                </a:solidFill>
                <a:latin typeface="Trebuchet MS"/>
                <a:ea typeface="Trebuchet MS"/>
                <a:cs typeface="Trebuchet MS"/>
                <a:sym typeface="Trebuchet MS"/>
              </a:rPr>
              <a:t> prevents the injured party from continuing with their responsibilities (i.e. player unable to finish the game, coach unable to coach, volunteer worker unable to continue with assignment).</a:t>
            </a: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rgbClr val="00387E"/>
                </a:solidFill>
                <a:latin typeface="Trebuchet MS"/>
                <a:ea typeface="Trebuchet MS"/>
                <a:cs typeface="Trebuchet MS"/>
                <a:sym typeface="Trebuchet MS"/>
              </a:rPr>
              <a:t>Apply first aid and/or obtain professional medical attention contact </a:t>
            </a:r>
            <a:r>
              <a:rPr lang="en" sz="2000" b="0" i="0" u="none" strike="noStrike" cap="none" dirty="0" smtClean="0">
                <a:solidFill>
                  <a:srgbClr val="00387E"/>
                </a:solidFill>
                <a:latin typeface="Trebuchet MS"/>
                <a:ea typeface="Trebuchet MS"/>
                <a:cs typeface="Trebuchet MS"/>
                <a:sym typeface="Trebuchet MS"/>
              </a:rPr>
              <a:t>CLL’s </a:t>
            </a:r>
            <a:r>
              <a:rPr lang="en" sz="2000" b="0" i="0" u="none" strike="noStrike" cap="none" dirty="0">
                <a:solidFill>
                  <a:srgbClr val="00387E"/>
                </a:solidFill>
                <a:latin typeface="Trebuchet MS"/>
                <a:ea typeface="Trebuchet MS"/>
                <a:cs typeface="Trebuchet MS"/>
                <a:sym typeface="Trebuchet MS"/>
              </a:rPr>
              <a:t>Safety Officer as soon as possible to report the incident.</a:t>
            </a: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387E"/>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rgbClr val="00387E"/>
                </a:solidFill>
                <a:latin typeface="Trebuchet MS"/>
                <a:ea typeface="Trebuchet MS"/>
                <a:cs typeface="Trebuchet MS"/>
                <a:sym typeface="Trebuchet MS"/>
              </a:rPr>
              <a:t>Email or drop off Incident/Injury Tracking Report form to </a:t>
            </a:r>
            <a:r>
              <a:rPr lang="en" sz="2000" b="0" i="0" u="none" strike="noStrike" cap="none" dirty="0" smtClean="0">
                <a:solidFill>
                  <a:srgbClr val="00387E"/>
                </a:solidFill>
                <a:latin typeface="Trebuchet MS"/>
                <a:ea typeface="Trebuchet MS"/>
                <a:cs typeface="Trebuchet MS"/>
                <a:sym typeface="Trebuchet MS"/>
              </a:rPr>
              <a:t>CLL’s </a:t>
            </a:r>
            <a:r>
              <a:rPr lang="en" sz="2000" b="0" i="0" u="none" strike="noStrike" cap="none" dirty="0">
                <a:solidFill>
                  <a:srgbClr val="00387E"/>
                </a:solidFill>
                <a:latin typeface="Trebuchet MS"/>
                <a:ea typeface="Trebuchet MS"/>
                <a:cs typeface="Trebuchet MS"/>
                <a:sym typeface="Trebuchet MS"/>
              </a:rPr>
              <a:t>Safety Officer within 48 hours. </a:t>
            </a:r>
            <a:endParaRPr sz="2000" b="0" i="0" u="none" strike="noStrike" cap="none" dirty="0">
              <a:solidFill>
                <a:srgbClr val="00387E"/>
              </a:solidFill>
              <a:latin typeface="Trebuchet MS"/>
              <a:ea typeface="Trebuchet MS"/>
              <a:cs typeface="Trebuchet MS"/>
              <a:sym typeface="Trebuchet MS"/>
            </a:endParaRPr>
          </a:p>
        </p:txBody>
      </p:sp>
      <p:sp>
        <p:nvSpPr>
          <p:cNvPr id="351" name="Google Shape;351;p51"/>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Serious Injury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p:nvPr/>
        </p:nvSpPr>
        <p:spPr>
          <a:xfrm>
            <a:off x="1335200" y="1984600"/>
            <a:ext cx="6563700" cy="182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a:solidFill>
                  <a:srgbClr val="00387E"/>
                </a:solidFill>
                <a:latin typeface="Trebuchet MS"/>
                <a:ea typeface="Trebuchet MS"/>
                <a:cs typeface="Trebuchet MS"/>
                <a:sym typeface="Trebuchet MS"/>
              </a:rPr>
              <a:t>When a player misses more than 7 continuous days of participation for an illness or injury, a physician or other accredited medical professional must give written permission for a return to full baseball or softball activity.</a:t>
            </a:r>
            <a:endParaRPr sz="2000" b="0" i="0" u="none" strike="noStrike" cap="none">
              <a:solidFill>
                <a:srgbClr val="00387E"/>
              </a:solidFill>
              <a:latin typeface="Trebuchet MS"/>
              <a:ea typeface="Trebuchet MS"/>
              <a:cs typeface="Trebuchet MS"/>
              <a:sym typeface="Trebuchet MS"/>
            </a:endParaRPr>
          </a:p>
        </p:txBody>
      </p:sp>
      <p:sp>
        <p:nvSpPr>
          <p:cNvPr id="357" name="Google Shape;357;p52"/>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Doctor’s Notes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body" idx="1"/>
          </p:nvPr>
        </p:nvSpPr>
        <p:spPr>
          <a:xfrm>
            <a:off x="457200" y="1320448"/>
            <a:ext cx="8229600" cy="276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 sz="2000"/>
              <a:t>Contact Clackamas Little league’s Safety Officer at</a:t>
            </a:r>
            <a:br>
              <a:rPr lang="en" sz="2000"/>
            </a:br>
            <a:r>
              <a:rPr lang="en" sz="2000" u="sng">
                <a:solidFill>
                  <a:schemeClr val="hlink"/>
                </a:solidFill>
                <a:hlinkClick r:id="rId3"/>
              </a:rPr>
              <a:t>safety@clackamaslittleleague.org </a:t>
            </a:r>
            <a:r>
              <a:rPr lang="en" sz="2000"/>
              <a:t/>
            </a:r>
            <a:br>
              <a:rPr lang="en" sz="2000"/>
            </a:br>
            <a:r>
              <a:rPr lang="en" sz="2000"/>
              <a:t>OR </a:t>
            </a:r>
            <a:br>
              <a:rPr lang="en" sz="2000"/>
            </a:br>
            <a:r>
              <a:rPr lang="en" sz="2000"/>
              <a:t>Visit https://</a:t>
            </a:r>
            <a:r>
              <a:rPr lang="en" sz="2000" u="sng">
                <a:solidFill>
                  <a:schemeClr val="hlink"/>
                </a:solidFill>
                <a:hlinkClick r:id="rId4"/>
              </a:rPr>
              <a:t>www.littleleague.org/ university/search/player+safety</a:t>
            </a:r>
            <a:endParaRPr sz="2000"/>
          </a:p>
        </p:txBody>
      </p:sp>
      <p:sp>
        <p:nvSpPr>
          <p:cNvPr id="363" name="Google Shape;363;p53"/>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Questions?</a:t>
            </a:r>
            <a:endParaRPr/>
          </a:p>
        </p:txBody>
      </p:sp>
      <p:pic>
        <p:nvPicPr>
          <p:cNvPr id="364" name="Google Shape;364;p53"/>
          <p:cNvPicPr preferRelativeResize="0"/>
          <p:nvPr/>
        </p:nvPicPr>
        <p:blipFill rotWithShape="1">
          <a:blip r:embed="rId5">
            <a:alphaModFix/>
          </a:blip>
          <a:srcRect/>
          <a:stretch/>
        </p:blipFill>
        <p:spPr>
          <a:xfrm>
            <a:off x="3721425" y="2880475"/>
            <a:ext cx="1959775" cy="200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84100" y="1202750"/>
            <a:ext cx="8575800" cy="38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200"/>
              <a:buNone/>
            </a:pPr>
            <a:r>
              <a:rPr lang="en" sz="1300">
                <a:solidFill>
                  <a:srgbClr val="003171"/>
                </a:solidFill>
              </a:rPr>
              <a:t>Parents are responsible for cleaning and sanitizing the player’s equipment after each game.</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Teams will be provided 2 sets of catcher’s gear, and are encouraged to play only 2 players at the catcher position each practice/game to reduce the spread of germs. </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Team equipment (balls and tees) will be designated for each team. If equipment must be shared between groups it will be sanitized before and after use by each team.</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The team on defense will provide the game balls for each half-inning. The defensive coaches are responsible for changing out game balls.</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0"/>
              </a:spcAft>
              <a:buSzPts val="3200"/>
              <a:buNone/>
            </a:pPr>
            <a:r>
              <a:rPr lang="en" sz="1300">
                <a:solidFill>
                  <a:srgbClr val="003171"/>
                </a:solidFill>
              </a:rPr>
              <a:t>Teams will sanitize shared equipment (like balls) after each practice/game.</a:t>
            </a:r>
            <a:endParaRPr sz="1300">
              <a:solidFill>
                <a:srgbClr val="003171"/>
              </a:solidFill>
            </a:endParaRPr>
          </a:p>
          <a:p>
            <a:pPr marL="0" lvl="0" indent="0" algn="l" rtl="0">
              <a:lnSpc>
                <a:spcPct val="115000"/>
              </a:lnSpc>
              <a:spcBef>
                <a:spcPts val="0"/>
              </a:spcBef>
              <a:spcAft>
                <a:spcPts val="0"/>
              </a:spcAft>
              <a:buSzPts val="3200"/>
              <a:buNone/>
            </a:pPr>
            <a:endParaRPr sz="1300">
              <a:solidFill>
                <a:srgbClr val="003171"/>
              </a:solidFill>
            </a:endParaRPr>
          </a:p>
          <a:p>
            <a:pPr marL="0" lvl="0" indent="0" algn="l" rtl="0">
              <a:lnSpc>
                <a:spcPct val="115000"/>
              </a:lnSpc>
              <a:spcBef>
                <a:spcPts val="0"/>
              </a:spcBef>
              <a:spcAft>
                <a:spcPts val="800"/>
              </a:spcAft>
              <a:buSzPts val="3200"/>
              <a:buNone/>
            </a:pPr>
            <a:r>
              <a:rPr lang="en" sz="1300">
                <a:solidFill>
                  <a:srgbClr val="003171"/>
                </a:solidFill>
              </a:rPr>
              <a:t>The parent safety coordinator will ensure the safe and correct application of disinfectants and keep these products away from children.</a:t>
            </a:r>
            <a:endParaRPr sz="1300">
              <a:solidFill>
                <a:srgbClr val="003171"/>
              </a:solidFill>
            </a:endParaRPr>
          </a:p>
        </p:txBody>
      </p:sp>
      <p:sp>
        <p:nvSpPr>
          <p:cNvPr id="85" name="Google Shape;85;p6"/>
          <p:cNvSpPr txBox="1">
            <a:spLocks noGrp="1"/>
          </p:cNvSpPr>
          <p:nvPr>
            <p:ph type="title"/>
          </p:nvPr>
        </p:nvSpPr>
        <p:spPr>
          <a:xfrm>
            <a:off x="258700" y="-2211825"/>
            <a:ext cx="8786400" cy="994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SzPts val="4000"/>
              <a:buNone/>
            </a:pPr>
            <a:endParaRPr sz="1150" b="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SzPts val="4000"/>
              <a:buNone/>
            </a:pPr>
            <a:endParaRPr/>
          </a:p>
        </p:txBody>
      </p:sp>
      <p:sp>
        <p:nvSpPr>
          <p:cNvPr id="86" name="Google Shape;86;p6"/>
          <p:cNvSpPr txBox="1"/>
          <p:nvPr/>
        </p:nvSpPr>
        <p:spPr>
          <a:xfrm>
            <a:off x="0" y="205175"/>
            <a:ext cx="9045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800"/>
              </a:spcAft>
              <a:buClr>
                <a:srgbClr val="000000"/>
              </a:buClr>
              <a:buSzPts val="4000"/>
              <a:buFont typeface="Arial"/>
              <a:buNone/>
            </a:pPr>
            <a:r>
              <a:rPr lang="en" sz="4000" b="1" i="0" u="none" strike="noStrike" cap="none">
                <a:solidFill>
                  <a:schemeClr val="dk2"/>
                </a:solidFill>
                <a:latin typeface="Trebuchet MS"/>
                <a:ea typeface="Trebuchet MS"/>
                <a:cs typeface="Trebuchet MS"/>
                <a:sym typeface="Trebuchet MS"/>
              </a:rPr>
              <a:t>Guidelines Regarding Equipment</a:t>
            </a:r>
            <a:endParaRPr sz="4000" b="1" i="0" u="none" strike="noStrike" cap="none">
              <a:solidFill>
                <a:schemeClr val="dk2"/>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body" idx="1"/>
          </p:nvPr>
        </p:nvSpPr>
        <p:spPr>
          <a:xfrm>
            <a:off x="457200" y="1244243"/>
            <a:ext cx="8229600" cy="3630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Minimize equipment sharing, and clean and disinfect shared equipment between use by different people to reduce the risk of COVID-19 spread.</a:t>
            </a:r>
            <a:endParaRPr sz="1800"/>
          </a:p>
          <a:p>
            <a:pPr marL="457200" lvl="0" indent="-342900" algn="l" rtl="0">
              <a:lnSpc>
                <a:spcPct val="100000"/>
              </a:lnSpc>
              <a:spcBef>
                <a:spcPts val="0"/>
              </a:spcBef>
              <a:spcAft>
                <a:spcPts val="0"/>
              </a:spcAft>
              <a:buSzPts val="1800"/>
              <a:buChar char="●"/>
            </a:pPr>
            <a:r>
              <a:rPr lang="en" sz="1800"/>
              <a:t>Make frequent use of sanitary wipes and hand sanitizer that are provided by the league. These supplies will be stocked in the equipment sheds and each equipment bag will have hand sanitizer.</a:t>
            </a:r>
            <a:endParaRPr sz="1800"/>
          </a:p>
          <a:p>
            <a:pPr marL="457200" lvl="0" indent="-342900" algn="l" rtl="0">
              <a:lnSpc>
                <a:spcPct val="100000"/>
              </a:lnSpc>
              <a:spcBef>
                <a:spcPts val="0"/>
              </a:spcBef>
              <a:spcAft>
                <a:spcPts val="0"/>
              </a:spcAft>
              <a:buSzPts val="1800"/>
              <a:buChar char="●"/>
            </a:pPr>
            <a:r>
              <a:rPr lang="en" sz="1800"/>
              <a:t>A designated coach should retrieve bats that are discarded by players at home plate. That coach should wash hands or apply hand sanitizer regularly.</a:t>
            </a:r>
            <a:endParaRPr sz="1800"/>
          </a:p>
          <a:p>
            <a:pPr marL="457200" lvl="0" indent="-368300" algn="l" rtl="0">
              <a:lnSpc>
                <a:spcPct val="100000"/>
              </a:lnSpc>
              <a:spcBef>
                <a:spcPts val="0"/>
              </a:spcBef>
              <a:spcAft>
                <a:spcPts val="0"/>
              </a:spcAft>
              <a:buSzPts val="2200"/>
              <a:buChar char="●"/>
            </a:pPr>
            <a:r>
              <a:rPr lang="en" sz="1800"/>
              <a:t>Clean and disinfect shared objects and equipment at the end of the game or practice.</a:t>
            </a:r>
            <a:endParaRPr sz="2200"/>
          </a:p>
          <a:p>
            <a:pPr marL="0" lvl="0" indent="0" algn="l" rtl="0">
              <a:lnSpc>
                <a:spcPct val="100000"/>
              </a:lnSpc>
              <a:spcBef>
                <a:spcPts val="0"/>
              </a:spcBef>
              <a:spcAft>
                <a:spcPts val="0"/>
              </a:spcAft>
              <a:buSzPts val="3200"/>
              <a:buNone/>
            </a:pPr>
            <a:endParaRPr sz="2200"/>
          </a:p>
        </p:txBody>
      </p:sp>
      <p:sp>
        <p:nvSpPr>
          <p:cNvPr id="92" name="Google Shape;92;p7"/>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 sz="3200"/>
              <a:t>Equipment Handling/Cleaning for Coaches</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ctrTitle"/>
          </p:nvPr>
        </p:nvSpPr>
        <p:spPr>
          <a:xfrm>
            <a:off x="1004225" y="28300"/>
            <a:ext cx="7050900" cy="162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sz="7200"/>
              <a:t>First Aid</a:t>
            </a:r>
            <a:endParaRPr sz="7200"/>
          </a:p>
        </p:txBody>
      </p:sp>
      <p:sp>
        <p:nvSpPr>
          <p:cNvPr id="98" name="Google Shape;98;p8"/>
          <p:cNvSpPr txBox="1"/>
          <p:nvPr/>
        </p:nvSpPr>
        <p:spPr>
          <a:xfrm>
            <a:off x="2674325" y="2242775"/>
            <a:ext cx="4054200" cy="219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 sz="2400" b="1" i="0" u="none" strike="noStrike" cap="none">
                <a:solidFill>
                  <a:schemeClr val="lt1"/>
                </a:solidFill>
                <a:latin typeface="Verdana"/>
                <a:ea typeface="Verdana"/>
                <a:cs typeface="Verdana"/>
                <a:sym typeface="Verdana"/>
              </a:rPr>
              <a:t>P.R.I.C.E.S.</a:t>
            </a:r>
            <a:endParaRPr sz="24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P: Prevention, Preparation, and Protection</a:t>
            </a:r>
            <a:endParaRPr sz="13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R: Rest</a:t>
            </a:r>
            <a:endParaRPr sz="13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I: Ice</a:t>
            </a:r>
            <a:endParaRPr sz="13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C: Compression</a:t>
            </a:r>
            <a:endParaRPr sz="1300" b="0" i="0" u="none" strike="noStrike" cap="none">
              <a:solidFill>
                <a:schemeClr val="l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E: Elevate</a:t>
            </a:r>
            <a:endParaRPr sz="13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lt1"/>
                </a:solidFill>
                <a:latin typeface="Verdana"/>
                <a:ea typeface="Verdana"/>
                <a:cs typeface="Verdana"/>
                <a:sym typeface="Verdana"/>
              </a:rPr>
              <a:t>S: Support</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body" idx="1"/>
          </p:nvPr>
        </p:nvSpPr>
        <p:spPr>
          <a:xfrm>
            <a:off x="457200" y="1514050"/>
            <a:ext cx="8229600" cy="33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003171"/>
                </a:solidFill>
              </a:rPr>
              <a:t>PREVENTION: </a:t>
            </a:r>
            <a:r>
              <a:rPr lang="en" sz="1300">
                <a:solidFill>
                  <a:srgbClr val="003171"/>
                </a:solidFill>
              </a:rPr>
              <a:t>Encourage all players to have a pre-participation sports physical. Most physicians or clinics will make sure that the players are up to date on their vaccines (tetanus, pertussis, meningoceccemia, etc.) </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r>
              <a:rPr lang="en" sz="1300" b="1">
                <a:solidFill>
                  <a:srgbClr val="003171"/>
                </a:solidFill>
              </a:rPr>
              <a:t>PREPARATION: prepare </a:t>
            </a:r>
            <a:r>
              <a:rPr lang="en" sz="1300">
                <a:solidFill>
                  <a:srgbClr val="003171"/>
                </a:solidFill>
              </a:rPr>
              <a:t>by knowing what is in your first aid kit, as well as when and how to use an item. Make sure you have easy access to players medical release forms. </a:t>
            </a:r>
            <a:endParaRPr sz="1300">
              <a:solidFill>
                <a:srgbClr val="003171"/>
              </a:solidFill>
            </a:endParaRPr>
          </a:p>
          <a:p>
            <a:pPr marL="0" lvl="0" indent="0" algn="l" rtl="0">
              <a:lnSpc>
                <a:spcPct val="115000"/>
              </a:lnSpc>
              <a:spcBef>
                <a:spcPts val="0"/>
              </a:spcBef>
              <a:spcAft>
                <a:spcPts val="0"/>
              </a:spcAft>
              <a:buClr>
                <a:schemeClr val="dk1"/>
              </a:buClr>
              <a:buSzPts val="1100"/>
              <a:buFont typeface="Arial"/>
              <a:buNone/>
            </a:pPr>
            <a:endParaRPr sz="1300">
              <a:solidFill>
                <a:srgbClr val="003171"/>
              </a:solidFill>
            </a:endParaRPr>
          </a:p>
          <a:p>
            <a:pPr marL="0" lvl="0" indent="0" algn="l" rtl="0">
              <a:lnSpc>
                <a:spcPct val="100000"/>
              </a:lnSpc>
              <a:spcBef>
                <a:spcPts val="0"/>
              </a:spcBef>
              <a:spcAft>
                <a:spcPts val="0"/>
              </a:spcAft>
              <a:buSzPts val="3200"/>
              <a:buNone/>
            </a:pPr>
            <a:r>
              <a:rPr lang="en" sz="1300" b="1">
                <a:solidFill>
                  <a:srgbClr val="003171"/>
                </a:solidFill>
              </a:rPr>
              <a:t>PROTECTION: </a:t>
            </a:r>
            <a:r>
              <a:rPr lang="en" sz="1300">
                <a:solidFill>
                  <a:srgbClr val="003171"/>
                </a:solidFill>
              </a:rPr>
              <a:t>includes not only the individual player but also their teammates, coaches, etc. Keep in mind that at all times the field is in your domain. Take ownership of the potential for injury or illness that others (including parents) may not recognize.</a:t>
            </a:r>
            <a:r>
              <a:rPr lang="en" sz="1300">
                <a:solidFill>
                  <a:srgbClr val="003171"/>
                </a:solidFill>
                <a:latin typeface="Verdana"/>
                <a:ea typeface="Verdana"/>
                <a:cs typeface="Verdana"/>
                <a:sym typeface="Verdana"/>
              </a:rPr>
              <a:t> </a:t>
            </a:r>
            <a:endParaRPr sz="1300">
              <a:solidFill>
                <a:srgbClr val="003171"/>
              </a:solidFill>
            </a:endParaRPr>
          </a:p>
        </p:txBody>
      </p:sp>
      <p:sp>
        <p:nvSpPr>
          <p:cNvPr id="104" name="Google Shape;104;p9"/>
          <p:cNvSpPr txBox="1">
            <a:spLocks noGrp="1"/>
          </p:cNvSpPr>
          <p:nvPr>
            <p:ph type="title"/>
          </p:nvPr>
        </p:nvSpPr>
        <p:spPr>
          <a:xfrm>
            <a:off x="-16050" y="545575"/>
            <a:ext cx="9176100" cy="713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solidFill>
                  <a:srgbClr val="003171"/>
                </a:solidFill>
              </a:rPr>
              <a:t>Prevention, Preparation, Protection </a:t>
            </a:r>
            <a:endParaRPr>
              <a:solidFill>
                <a:srgbClr val="003171"/>
              </a:solidFill>
            </a:endParaRPr>
          </a:p>
        </p:txBody>
      </p:sp>
    </p:spTree>
  </p:cSld>
  <p:clrMapOvr>
    <a:masterClrMapping/>
  </p:clrMapOvr>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3428</Words>
  <Application>Microsoft Office PowerPoint</Application>
  <PresentationFormat>On-screen Show (16:9)</PresentationFormat>
  <Paragraphs>444</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Helvetica Neue</vt:lpstr>
      <vt:lpstr>Trebuchet MS</vt:lpstr>
      <vt:lpstr>Verdana</vt:lpstr>
      <vt:lpstr>Wave</vt:lpstr>
      <vt:lpstr>Clackamas Little League Safety Awareness Presentation</vt:lpstr>
      <vt:lpstr>    Covid-19  Safety  &amp;  Guidelines</vt:lpstr>
      <vt:lpstr>PowerPoint Presentation</vt:lpstr>
      <vt:lpstr> </vt:lpstr>
      <vt:lpstr> </vt:lpstr>
      <vt:lpstr> </vt:lpstr>
      <vt:lpstr>Equipment Handling/Cleaning for Coaches</vt:lpstr>
      <vt:lpstr> First Aid</vt:lpstr>
      <vt:lpstr>Prevention, Preparation, Protection </vt:lpstr>
      <vt:lpstr>Rest - Ice - Compression - Elevate</vt:lpstr>
      <vt:lpstr>Support</vt:lpstr>
      <vt:lpstr>Typical Injuries</vt:lpstr>
      <vt:lpstr>Heat Related Illness</vt:lpstr>
      <vt:lpstr>PowerPoint Presentation</vt:lpstr>
      <vt:lpstr>Severe Allergic Reaction / Anaphylaxis</vt:lpstr>
      <vt:lpstr>Summary</vt:lpstr>
      <vt:lpstr>Concussions</vt:lpstr>
      <vt:lpstr>Concussions</vt:lpstr>
      <vt:lpstr>Signs &amp; Symptoms of a Concussion</vt:lpstr>
      <vt:lpstr>PowerPoint Presentation</vt:lpstr>
      <vt:lpstr>Oregon State Laws  Regarding Concussions</vt:lpstr>
      <vt:lpstr>Common  Safety  Issues</vt:lpstr>
      <vt:lpstr>Fitness of the Field</vt:lpstr>
      <vt:lpstr>Persons Allowed on the Field</vt:lpstr>
      <vt:lpstr>Prohibited Items</vt:lpstr>
      <vt:lpstr>Glasses and Sunglasses</vt:lpstr>
      <vt:lpstr>Catchers</vt:lpstr>
      <vt:lpstr>Batting Helmets</vt:lpstr>
      <vt:lpstr>Batting Helmets</vt:lpstr>
      <vt:lpstr>On Deck Batters: Major &amp; Below</vt:lpstr>
      <vt:lpstr>On Deck Batters: 50/70</vt:lpstr>
      <vt:lpstr>Coaches May Not Warm Up Pitchers</vt:lpstr>
      <vt:lpstr>Players Warming Up Pitchers</vt:lpstr>
      <vt:lpstr>Base Coaches</vt:lpstr>
      <vt:lpstr>Throwing the Bat - Intentional</vt:lpstr>
      <vt:lpstr>Throwing the Bat - Unintentional</vt:lpstr>
      <vt:lpstr>There is No Must Slide Rule</vt:lpstr>
      <vt:lpstr>Sliding Head First</vt:lpstr>
      <vt:lpstr>Breakaway Bases</vt:lpstr>
      <vt:lpstr>Baseball Pitch Limits</vt:lpstr>
      <vt:lpstr>Baseball Rest Periods</vt:lpstr>
      <vt:lpstr>Pitch Limit and Rest Period Exceptions</vt:lpstr>
      <vt:lpstr>Catcher/Pitcher Limits</vt:lpstr>
      <vt:lpstr>Removed Pitcher - Baseball</vt:lpstr>
      <vt:lpstr>Multiple Games - Baseball</vt:lpstr>
      <vt:lpstr>Softball Pitch Limits and Rest</vt:lpstr>
      <vt:lpstr>Removed Pitcher - Softball</vt:lpstr>
      <vt:lpstr>Accident Reporting Procedures</vt:lpstr>
      <vt:lpstr>How to Make the Report</vt:lpstr>
      <vt:lpstr>PowerPoint Presentation</vt:lpstr>
      <vt:lpstr>Serious Injury</vt:lpstr>
      <vt:lpstr>Doctor’s Notes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Clackamas Little League Safety Awareness Presentation</dc:title>
  <cp:lastModifiedBy>Drafting2</cp:lastModifiedBy>
  <cp:revision>1</cp:revision>
  <dcterms:modified xsi:type="dcterms:W3CDTF">2021-04-01T22:03:33Z</dcterms:modified>
</cp:coreProperties>
</file>